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1" r:id="rId1"/>
  </p:sldMasterIdLst>
  <p:notesMasterIdLst>
    <p:notesMasterId r:id="rId62"/>
  </p:notesMasterIdLst>
  <p:handoutMasterIdLst>
    <p:handoutMasterId r:id="rId63"/>
  </p:handoutMasterIdLst>
  <p:sldIdLst>
    <p:sldId id="348" r:id="rId2"/>
    <p:sldId id="346" r:id="rId3"/>
    <p:sldId id="387" r:id="rId4"/>
    <p:sldId id="389" r:id="rId5"/>
    <p:sldId id="390" r:id="rId6"/>
    <p:sldId id="391" r:id="rId7"/>
    <p:sldId id="392" r:id="rId8"/>
    <p:sldId id="393" r:id="rId9"/>
    <p:sldId id="394" r:id="rId10"/>
    <p:sldId id="395" r:id="rId11"/>
    <p:sldId id="396" r:id="rId12"/>
    <p:sldId id="397" r:id="rId13"/>
    <p:sldId id="398" r:id="rId14"/>
    <p:sldId id="399" r:id="rId15"/>
    <p:sldId id="400" r:id="rId16"/>
    <p:sldId id="401" r:id="rId17"/>
    <p:sldId id="402" r:id="rId18"/>
    <p:sldId id="403" r:id="rId19"/>
    <p:sldId id="404" r:id="rId20"/>
    <p:sldId id="405" r:id="rId21"/>
    <p:sldId id="406" r:id="rId22"/>
    <p:sldId id="407" r:id="rId23"/>
    <p:sldId id="408" r:id="rId24"/>
    <p:sldId id="409" r:id="rId25"/>
    <p:sldId id="410" r:id="rId26"/>
    <p:sldId id="411" r:id="rId27"/>
    <p:sldId id="412" r:id="rId28"/>
    <p:sldId id="413" r:id="rId29"/>
    <p:sldId id="414" r:id="rId30"/>
    <p:sldId id="415" r:id="rId31"/>
    <p:sldId id="417" r:id="rId32"/>
    <p:sldId id="418" r:id="rId33"/>
    <p:sldId id="419" r:id="rId34"/>
    <p:sldId id="420" r:id="rId35"/>
    <p:sldId id="422" r:id="rId36"/>
    <p:sldId id="423" r:id="rId37"/>
    <p:sldId id="424" r:id="rId38"/>
    <p:sldId id="425" r:id="rId39"/>
    <p:sldId id="426" r:id="rId40"/>
    <p:sldId id="427" r:id="rId41"/>
    <p:sldId id="428" r:id="rId42"/>
    <p:sldId id="429" r:id="rId43"/>
    <p:sldId id="430" r:id="rId44"/>
    <p:sldId id="431" r:id="rId45"/>
    <p:sldId id="432" r:id="rId46"/>
    <p:sldId id="433" r:id="rId47"/>
    <p:sldId id="434" r:id="rId48"/>
    <p:sldId id="435" r:id="rId49"/>
    <p:sldId id="436" r:id="rId50"/>
    <p:sldId id="437" r:id="rId51"/>
    <p:sldId id="438" r:id="rId52"/>
    <p:sldId id="439" r:id="rId53"/>
    <p:sldId id="440" r:id="rId54"/>
    <p:sldId id="441" r:id="rId55"/>
    <p:sldId id="442" r:id="rId56"/>
    <p:sldId id="443" r:id="rId57"/>
    <p:sldId id="444" r:id="rId58"/>
    <p:sldId id="445" r:id="rId59"/>
    <p:sldId id="446" r:id="rId60"/>
    <p:sldId id="447" r:id="rId61"/>
  </p:sldIdLst>
  <p:sldSz cx="9144000" cy="6858000" type="screen4x3"/>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ette Stillwell" initials="NBS" lastIdx="5" clrIdx="0"/>
  <p:cmAuthor id="1" name="Gerald Titchener" initials="GT"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1B70A5"/>
    <a:srgbClr val="FFFFFF"/>
    <a:srgbClr val="96CDEE"/>
    <a:srgbClr val="0F3F5D"/>
    <a:srgbClr val="01773A"/>
    <a:srgbClr val="156B13"/>
    <a:srgbClr val="008000"/>
    <a:srgbClr val="F200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04" autoAdjust="0"/>
    <p:restoredTop sz="96279" autoAdjust="0"/>
  </p:normalViewPr>
  <p:slideViewPr>
    <p:cSldViewPr>
      <p:cViewPr varScale="1">
        <p:scale>
          <a:sx n="108" d="100"/>
          <a:sy n="108" d="100"/>
        </p:scale>
        <p:origin x="642" y="102"/>
      </p:cViewPr>
      <p:guideLst>
        <p:guide orient="horz" pos="2160"/>
        <p:guide pos="2880"/>
      </p:guideLst>
    </p:cSldViewPr>
  </p:slideViewPr>
  <p:outlineViewPr>
    <p:cViewPr>
      <p:scale>
        <a:sx n="33" d="100"/>
        <a:sy n="33" d="100"/>
      </p:scale>
      <p:origin x="0" y="-5824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1460" cy="354330"/>
          </a:xfrm>
          <a:prstGeom prst="rect">
            <a:avLst/>
          </a:prstGeom>
        </p:spPr>
        <p:txBody>
          <a:bodyPr vert="horz" lIns="94046" tIns="47023" rIns="94046" bIns="47023" rtlCol="0"/>
          <a:lstStyle>
            <a:lvl1pPr algn="l">
              <a:defRPr sz="1200"/>
            </a:lvl1pPr>
          </a:lstStyle>
          <a:p>
            <a:endParaRPr lang="en-US"/>
          </a:p>
        </p:txBody>
      </p:sp>
      <p:sp>
        <p:nvSpPr>
          <p:cNvPr id="3" name="Date Placeholder 2"/>
          <p:cNvSpPr>
            <a:spLocks noGrp="1"/>
          </p:cNvSpPr>
          <p:nvPr>
            <p:ph type="dt" sz="quarter" idx="1"/>
          </p:nvPr>
        </p:nvSpPr>
        <p:spPr>
          <a:xfrm>
            <a:off x="5308971" y="0"/>
            <a:ext cx="4061460" cy="354330"/>
          </a:xfrm>
          <a:prstGeom prst="rect">
            <a:avLst/>
          </a:prstGeom>
        </p:spPr>
        <p:txBody>
          <a:bodyPr vert="horz" lIns="94046" tIns="47023" rIns="94046" bIns="47023" rtlCol="0"/>
          <a:lstStyle>
            <a:lvl1pPr algn="r">
              <a:defRPr sz="1200"/>
            </a:lvl1pPr>
          </a:lstStyle>
          <a:p>
            <a:fld id="{4EE4060F-EC6E-45B5-96F1-A60F0585115B}" type="datetimeFigureOut">
              <a:rPr lang="en-US" smtClean="0"/>
              <a:pPr/>
              <a:t>6/29/2017</a:t>
            </a:fld>
            <a:endParaRPr lang="en-US"/>
          </a:p>
        </p:txBody>
      </p:sp>
      <p:sp>
        <p:nvSpPr>
          <p:cNvPr id="4" name="Footer Placeholder 3"/>
          <p:cNvSpPr>
            <a:spLocks noGrp="1"/>
          </p:cNvSpPr>
          <p:nvPr>
            <p:ph type="ftr" sz="quarter" idx="2"/>
          </p:nvPr>
        </p:nvSpPr>
        <p:spPr>
          <a:xfrm>
            <a:off x="0" y="6731040"/>
            <a:ext cx="4061460" cy="354330"/>
          </a:xfrm>
          <a:prstGeom prst="rect">
            <a:avLst/>
          </a:prstGeom>
        </p:spPr>
        <p:txBody>
          <a:bodyPr vert="horz" lIns="94046" tIns="47023" rIns="94046" bIns="47023" rtlCol="0" anchor="b"/>
          <a:lstStyle>
            <a:lvl1pPr algn="l">
              <a:defRPr sz="1200"/>
            </a:lvl1pPr>
          </a:lstStyle>
          <a:p>
            <a:endParaRPr lang="en-US"/>
          </a:p>
        </p:txBody>
      </p:sp>
      <p:sp>
        <p:nvSpPr>
          <p:cNvPr id="5" name="Slide Number Placeholder 4"/>
          <p:cNvSpPr>
            <a:spLocks noGrp="1"/>
          </p:cNvSpPr>
          <p:nvPr>
            <p:ph type="sldNum" sz="quarter" idx="3"/>
          </p:nvPr>
        </p:nvSpPr>
        <p:spPr>
          <a:xfrm>
            <a:off x="5308971" y="6731040"/>
            <a:ext cx="4061460" cy="354330"/>
          </a:xfrm>
          <a:prstGeom prst="rect">
            <a:avLst/>
          </a:prstGeom>
        </p:spPr>
        <p:txBody>
          <a:bodyPr vert="horz" lIns="94046" tIns="47023" rIns="94046" bIns="47023" rtlCol="0" anchor="b"/>
          <a:lstStyle>
            <a:lvl1pPr algn="r">
              <a:defRPr sz="1200"/>
            </a:lvl1pPr>
          </a:lstStyle>
          <a:p>
            <a:fld id="{A987596C-5E44-4393-BE44-DB7D499825F1}" type="slidenum">
              <a:rPr lang="en-US" smtClean="0"/>
              <a:pPr/>
              <a:t>‹#›</a:t>
            </a:fld>
            <a:endParaRPr lang="en-US"/>
          </a:p>
        </p:txBody>
      </p:sp>
    </p:spTree>
    <p:extLst>
      <p:ext uri="{BB962C8B-B14F-4D97-AF65-F5344CB8AC3E}">
        <p14:creationId xmlns:p14="http://schemas.microsoft.com/office/powerpoint/2010/main" val="2834206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1460" cy="354330"/>
          </a:xfrm>
          <a:prstGeom prst="rect">
            <a:avLst/>
          </a:prstGeom>
        </p:spPr>
        <p:txBody>
          <a:bodyPr vert="horz" lIns="94046" tIns="47023" rIns="94046" bIns="47023" rtlCol="0"/>
          <a:lstStyle>
            <a:lvl1pPr algn="l">
              <a:defRPr sz="1200"/>
            </a:lvl1pPr>
          </a:lstStyle>
          <a:p>
            <a:pPr>
              <a:defRPr/>
            </a:pPr>
            <a:endParaRPr lang="en-US" dirty="0"/>
          </a:p>
        </p:txBody>
      </p:sp>
      <p:sp>
        <p:nvSpPr>
          <p:cNvPr id="3" name="Date Placeholder 2"/>
          <p:cNvSpPr>
            <a:spLocks noGrp="1"/>
          </p:cNvSpPr>
          <p:nvPr>
            <p:ph type="dt" idx="1"/>
          </p:nvPr>
        </p:nvSpPr>
        <p:spPr>
          <a:xfrm>
            <a:off x="5308971" y="0"/>
            <a:ext cx="4061460" cy="354330"/>
          </a:xfrm>
          <a:prstGeom prst="rect">
            <a:avLst/>
          </a:prstGeom>
        </p:spPr>
        <p:txBody>
          <a:bodyPr vert="horz" lIns="94046" tIns="47023" rIns="94046" bIns="47023" rtlCol="0"/>
          <a:lstStyle>
            <a:lvl1pPr algn="r">
              <a:defRPr sz="1200"/>
            </a:lvl1pPr>
          </a:lstStyle>
          <a:p>
            <a:pPr>
              <a:defRPr/>
            </a:pPr>
            <a:fld id="{46950642-C6F2-4E46-90C1-0B12B643B3D7}" type="datetimeFigureOut">
              <a:rPr lang="en-US"/>
              <a:pPr>
                <a:defRPr/>
              </a:pPr>
              <a:t>6/29/2017</a:t>
            </a:fld>
            <a:endParaRPr lang="en-US" dirty="0"/>
          </a:p>
        </p:txBody>
      </p:sp>
      <p:sp>
        <p:nvSpPr>
          <p:cNvPr id="4" name="Slide Image Placeholder 3"/>
          <p:cNvSpPr>
            <a:spLocks noGrp="1" noRot="1" noChangeAspect="1"/>
          </p:cNvSpPr>
          <p:nvPr>
            <p:ph type="sldImg" idx="2"/>
          </p:nvPr>
        </p:nvSpPr>
        <p:spPr>
          <a:xfrm>
            <a:off x="2914650" y="531813"/>
            <a:ext cx="3543300" cy="2657475"/>
          </a:xfrm>
          <a:prstGeom prst="rect">
            <a:avLst/>
          </a:prstGeom>
          <a:noFill/>
          <a:ln w="12700">
            <a:solidFill>
              <a:prstClr val="black"/>
            </a:solidFill>
          </a:ln>
        </p:spPr>
        <p:txBody>
          <a:bodyPr vert="horz" lIns="94046" tIns="47023" rIns="94046" bIns="47023" rtlCol="0" anchor="ctr"/>
          <a:lstStyle/>
          <a:p>
            <a:pPr lvl="0"/>
            <a:endParaRPr lang="en-US" noProof="0" dirty="0"/>
          </a:p>
        </p:txBody>
      </p:sp>
      <p:sp>
        <p:nvSpPr>
          <p:cNvPr id="5" name="Notes Placeholder 4"/>
          <p:cNvSpPr>
            <a:spLocks noGrp="1"/>
          </p:cNvSpPr>
          <p:nvPr>
            <p:ph type="body" sz="quarter" idx="3"/>
          </p:nvPr>
        </p:nvSpPr>
        <p:spPr>
          <a:xfrm>
            <a:off x="937260" y="3366135"/>
            <a:ext cx="7498080" cy="3188970"/>
          </a:xfrm>
          <a:prstGeom prst="rect">
            <a:avLst/>
          </a:prstGeom>
        </p:spPr>
        <p:txBody>
          <a:bodyPr vert="horz" lIns="94046" tIns="47023" rIns="94046" bIns="470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731040"/>
            <a:ext cx="4061460" cy="354330"/>
          </a:xfrm>
          <a:prstGeom prst="rect">
            <a:avLst/>
          </a:prstGeom>
        </p:spPr>
        <p:txBody>
          <a:bodyPr vert="horz" lIns="94046" tIns="47023" rIns="94046" bIns="47023"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5308971" y="6731040"/>
            <a:ext cx="4061460" cy="354330"/>
          </a:xfrm>
          <a:prstGeom prst="rect">
            <a:avLst/>
          </a:prstGeom>
        </p:spPr>
        <p:txBody>
          <a:bodyPr vert="horz" lIns="94046" tIns="47023" rIns="94046" bIns="47023" rtlCol="0" anchor="b"/>
          <a:lstStyle>
            <a:lvl1pPr algn="r">
              <a:defRPr sz="1200"/>
            </a:lvl1pPr>
          </a:lstStyle>
          <a:p>
            <a:pPr>
              <a:defRPr/>
            </a:pPr>
            <a:fld id="{CAA8545F-A231-4F50-B1F1-95F56EBB643D}" type="slidenum">
              <a:rPr lang="en-US"/>
              <a:pPr>
                <a:defRPr/>
              </a:pPr>
              <a:t>‹#›</a:t>
            </a:fld>
            <a:endParaRPr lang="en-US" dirty="0"/>
          </a:p>
        </p:txBody>
      </p:sp>
    </p:spTree>
    <p:extLst>
      <p:ext uri="{BB962C8B-B14F-4D97-AF65-F5344CB8AC3E}">
        <p14:creationId xmlns:p14="http://schemas.microsoft.com/office/powerpoint/2010/main" val="31546405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1</a:t>
            </a:fld>
            <a:endParaRPr lang="en-US" dirty="0"/>
          </a:p>
        </p:txBody>
      </p:sp>
    </p:spTree>
    <p:extLst>
      <p:ext uri="{BB962C8B-B14F-4D97-AF65-F5344CB8AC3E}">
        <p14:creationId xmlns:p14="http://schemas.microsoft.com/office/powerpoint/2010/main" val="1087891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15</a:t>
            </a:fld>
            <a:endParaRPr lang="en-US" dirty="0"/>
          </a:p>
        </p:txBody>
      </p:sp>
    </p:spTree>
    <p:extLst>
      <p:ext uri="{BB962C8B-B14F-4D97-AF65-F5344CB8AC3E}">
        <p14:creationId xmlns:p14="http://schemas.microsoft.com/office/powerpoint/2010/main" val="1128052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16</a:t>
            </a:fld>
            <a:endParaRPr lang="en-US" dirty="0"/>
          </a:p>
        </p:txBody>
      </p:sp>
    </p:spTree>
    <p:extLst>
      <p:ext uri="{BB962C8B-B14F-4D97-AF65-F5344CB8AC3E}">
        <p14:creationId xmlns:p14="http://schemas.microsoft.com/office/powerpoint/2010/main" val="459395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17</a:t>
            </a:fld>
            <a:endParaRPr lang="en-US" dirty="0"/>
          </a:p>
        </p:txBody>
      </p:sp>
    </p:spTree>
    <p:extLst>
      <p:ext uri="{BB962C8B-B14F-4D97-AF65-F5344CB8AC3E}">
        <p14:creationId xmlns:p14="http://schemas.microsoft.com/office/powerpoint/2010/main" val="4263261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18</a:t>
            </a:fld>
            <a:endParaRPr lang="en-US" dirty="0"/>
          </a:p>
        </p:txBody>
      </p:sp>
    </p:spTree>
    <p:extLst>
      <p:ext uri="{BB962C8B-B14F-4D97-AF65-F5344CB8AC3E}">
        <p14:creationId xmlns:p14="http://schemas.microsoft.com/office/powerpoint/2010/main" val="228190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19</a:t>
            </a:fld>
            <a:endParaRPr lang="en-US" dirty="0"/>
          </a:p>
        </p:txBody>
      </p:sp>
    </p:spTree>
    <p:extLst>
      <p:ext uri="{BB962C8B-B14F-4D97-AF65-F5344CB8AC3E}">
        <p14:creationId xmlns:p14="http://schemas.microsoft.com/office/powerpoint/2010/main" val="2433442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30</a:t>
            </a:fld>
            <a:endParaRPr lang="en-US" dirty="0"/>
          </a:p>
        </p:txBody>
      </p:sp>
    </p:spTree>
    <p:extLst>
      <p:ext uri="{BB962C8B-B14F-4D97-AF65-F5344CB8AC3E}">
        <p14:creationId xmlns:p14="http://schemas.microsoft.com/office/powerpoint/2010/main" val="1138494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32</a:t>
            </a:fld>
            <a:endParaRPr lang="en-US" dirty="0"/>
          </a:p>
        </p:txBody>
      </p:sp>
    </p:spTree>
    <p:extLst>
      <p:ext uri="{BB962C8B-B14F-4D97-AF65-F5344CB8AC3E}">
        <p14:creationId xmlns:p14="http://schemas.microsoft.com/office/powerpoint/2010/main" val="2168548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33</a:t>
            </a:fld>
            <a:endParaRPr lang="en-US" dirty="0"/>
          </a:p>
        </p:txBody>
      </p:sp>
    </p:spTree>
    <p:extLst>
      <p:ext uri="{BB962C8B-B14F-4D97-AF65-F5344CB8AC3E}">
        <p14:creationId xmlns:p14="http://schemas.microsoft.com/office/powerpoint/2010/main" val="3478124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34</a:t>
            </a:fld>
            <a:endParaRPr lang="en-US" dirty="0"/>
          </a:p>
        </p:txBody>
      </p:sp>
    </p:spTree>
    <p:extLst>
      <p:ext uri="{BB962C8B-B14F-4D97-AF65-F5344CB8AC3E}">
        <p14:creationId xmlns:p14="http://schemas.microsoft.com/office/powerpoint/2010/main" val="2327725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35</a:t>
            </a:fld>
            <a:endParaRPr lang="en-US" dirty="0"/>
          </a:p>
        </p:txBody>
      </p:sp>
    </p:spTree>
    <p:extLst>
      <p:ext uri="{BB962C8B-B14F-4D97-AF65-F5344CB8AC3E}">
        <p14:creationId xmlns:p14="http://schemas.microsoft.com/office/powerpoint/2010/main" val="391671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2</a:t>
            </a:fld>
            <a:endParaRPr lang="en-US" dirty="0"/>
          </a:p>
        </p:txBody>
      </p:sp>
    </p:spTree>
    <p:extLst>
      <p:ext uri="{BB962C8B-B14F-4D97-AF65-F5344CB8AC3E}">
        <p14:creationId xmlns:p14="http://schemas.microsoft.com/office/powerpoint/2010/main" val="1940302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38</a:t>
            </a:fld>
            <a:endParaRPr lang="en-US" dirty="0"/>
          </a:p>
        </p:txBody>
      </p:sp>
    </p:spTree>
    <p:extLst>
      <p:ext uri="{BB962C8B-B14F-4D97-AF65-F5344CB8AC3E}">
        <p14:creationId xmlns:p14="http://schemas.microsoft.com/office/powerpoint/2010/main" val="1421203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39</a:t>
            </a:fld>
            <a:endParaRPr lang="en-US" dirty="0"/>
          </a:p>
        </p:txBody>
      </p:sp>
    </p:spTree>
    <p:extLst>
      <p:ext uri="{BB962C8B-B14F-4D97-AF65-F5344CB8AC3E}">
        <p14:creationId xmlns:p14="http://schemas.microsoft.com/office/powerpoint/2010/main" val="3419217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40</a:t>
            </a:fld>
            <a:endParaRPr lang="en-US" dirty="0"/>
          </a:p>
        </p:txBody>
      </p:sp>
    </p:spTree>
    <p:extLst>
      <p:ext uri="{BB962C8B-B14F-4D97-AF65-F5344CB8AC3E}">
        <p14:creationId xmlns:p14="http://schemas.microsoft.com/office/powerpoint/2010/main" val="4167369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41</a:t>
            </a:fld>
            <a:endParaRPr lang="en-US" dirty="0"/>
          </a:p>
        </p:txBody>
      </p:sp>
    </p:spTree>
    <p:extLst>
      <p:ext uri="{BB962C8B-B14F-4D97-AF65-F5344CB8AC3E}">
        <p14:creationId xmlns:p14="http://schemas.microsoft.com/office/powerpoint/2010/main" val="1079412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42</a:t>
            </a:fld>
            <a:endParaRPr lang="en-US" dirty="0"/>
          </a:p>
        </p:txBody>
      </p:sp>
    </p:spTree>
    <p:extLst>
      <p:ext uri="{BB962C8B-B14F-4D97-AF65-F5344CB8AC3E}">
        <p14:creationId xmlns:p14="http://schemas.microsoft.com/office/powerpoint/2010/main" val="2997861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43</a:t>
            </a:fld>
            <a:endParaRPr lang="en-US" dirty="0"/>
          </a:p>
        </p:txBody>
      </p:sp>
    </p:spTree>
    <p:extLst>
      <p:ext uri="{BB962C8B-B14F-4D97-AF65-F5344CB8AC3E}">
        <p14:creationId xmlns:p14="http://schemas.microsoft.com/office/powerpoint/2010/main" val="599208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44</a:t>
            </a:fld>
            <a:endParaRPr lang="en-US" dirty="0"/>
          </a:p>
        </p:txBody>
      </p:sp>
    </p:spTree>
    <p:extLst>
      <p:ext uri="{BB962C8B-B14F-4D97-AF65-F5344CB8AC3E}">
        <p14:creationId xmlns:p14="http://schemas.microsoft.com/office/powerpoint/2010/main" val="1439369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45</a:t>
            </a:fld>
            <a:endParaRPr lang="en-US" dirty="0"/>
          </a:p>
        </p:txBody>
      </p:sp>
    </p:spTree>
    <p:extLst>
      <p:ext uri="{BB962C8B-B14F-4D97-AF65-F5344CB8AC3E}">
        <p14:creationId xmlns:p14="http://schemas.microsoft.com/office/powerpoint/2010/main" val="4016177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46</a:t>
            </a:fld>
            <a:endParaRPr lang="en-US" dirty="0"/>
          </a:p>
        </p:txBody>
      </p:sp>
    </p:spTree>
    <p:extLst>
      <p:ext uri="{BB962C8B-B14F-4D97-AF65-F5344CB8AC3E}">
        <p14:creationId xmlns:p14="http://schemas.microsoft.com/office/powerpoint/2010/main" val="2176415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47</a:t>
            </a:fld>
            <a:endParaRPr lang="en-US" dirty="0"/>
          </a:p>
        </p:txBody>
      </p:sp>
    </p:spTree>
    <p:extLst>
      <p:ext uri="{BB962C8B-B14F-4D97-AF65-F5344CB8AC3E}">
        <p14:creationId xmlns:p14="http://schemas.microsoft.com/office/powerpoint/2010/main" val="239220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3</a:t>
            </a:fld>
            <a:endParaRPr lang="en-US" dirty="0"/>
          </a:p>
        </p:txBody>
      </p:sp>
    </p:spTree>
    <p:extLst>
      <p:ext uri="{BB962C8B-B14F-4D97-AF65-F5344CB8AC3E}">
        <p14:creationId xmlns:p14="http://schemas.microsoft.com/office/powerpoint/2010/main" val="4215989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53</a:t>
            </a:fld>
            <a:endParaRPr lang="en-US" dirty="0"/>
          </a:p>
        </p:txBody>
      </p:sp>
    </p:spTree>
    <p:extLst>
      <p:ext uri="{BB962C8B-B14F-4D97-AF65-F5344CB8AC3E}">
        <p14:creationId xmlns:p14="http://schemas.microsoft.com/office/powerpoint/2010/main" val="4294619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54</a:t>
            </a:fld>
            <a:endParaRPr lang="en-US" dirty="0"/>
          </a:p>
        </p:txBody>
      </p:sp>
    </p:spTree>
    <p:extLst>
      <p:ext uri="{BB962C8B-B14F-4D97-AF65-F5344CB8AC3E}">
        <p14:creationId xmlns:p14="http://schemas.microsoft.com/office/powerpoint/2010/main" val="1715147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58</a:t>
            </a:fld>
            <a:endParaRPr lang="en-US" dirty="0"/>
          </a:p>
        </p:txBody>
      </p:sp>
    </p:spTree>
    <p:extLst>
      <p:ext uri="{BB962C8B-B14F-4D97-AF65-F5344CB8AC3E}">
        <p14:creationId xmlns:p14="http://schemas.microsoft.com/office/powerpoint/2010/main" val="4286440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59</a:t>
            </a:fld>
            <a:endParaRPr lang="en-US" dirty="0"/>
          </a:p>
        </p:txBody>
      </p:sp>
    </p:spTree>
    <p:extLst>
      <p:ext uri="{BB962C8B-B14F-4D97-AF65-F5344CB8AC3E}">
        <p14:creationId xmlns:p14="http://schemas.microsoft.com/office/powerpoint/2010/main" val="2437279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60</a:t>
            </a:fld>
            <a:endParaRPr lang="en-US" dirty="0"/>
          </a:p>
        </p:txBody>
      </p:sp>
    </p:spTree>
    <p:extLst>
      <p:ext uri="{BB962C8B-B14F-4D97-AF65-F5344CB8AC3E}">
        <p14:creationId xmlns:p14="http://schemas.microsoft.com/office/powerpoint/2010/main" val="3514396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4</a:t>
            </a:fld>
            <a:endParaRPr lang="en-US" dirty="0"/>
          </a:p>
        </p:txBody>
      </p:sp>
    </p:spTree>
    <p:extLst>
      <p:ext uri="{BB962C8B-B14F-4D97-AF65-F5344CB8AC3E}">
        <p14:creationId xmlns:p14="http://schemas.microsoft.com/office/powerpoint/2010/main" val="11121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5</a:t>
            </a:fld>
            <a:endParaRPr lang="en-US" dirty="0"/>
          </a:p>
        </p:txBody>
      </p:sp>
    </p:spTree>
    <p:extLst>
      <p:ext uri="{BB962C8B-B14F-4D97-AF65-F5344CB8AC3E}">
        <p14:creationId xmlns:p14="http://schemas.microsoft.com/office/powerpoint/2010/main" val="2454239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6</a:t>
            </a:fld>
            <a:endParaRPr lang="en-US" dirty="0"/>
          </a:p>
        </p:txBody>
      </p:sp>
    </p:spTree>
    <p:extLst>
      <p:ext uri="{BB962C8B-B14F-4D97-AF65-F5344CB8AC3E}">
        <p14:creationId xmlns:p14="http://schemas.microsoft.com/office/powerpoint/2010/main" val="565691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12</a:t>
            </a:fld>
            <a:endParaRPr lang="en-US" dirty="0"/>
          </a:p>
        </p:txBody>
      </p:sp>
    </p:spTree>
    <p:extLst>
      <p:ext uri="{BB962C8B-B14F-4D97-AF65-F5344CB8AC3E}">
        <p14:creationId xmlns:p14="http://schemas.microsoft.com/office/powerpoint/2010/main" val="1920658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13</a:t>
            </a:fld>
            <a:endParaRPr lang="en-US" dirty="0"/>
          </a:p>
        </p:txBody>
      </p:sp>
    </p:spTree>
    <p:extLst>
      <p:ext uri="{BB962C8B-B14F-4D97-AF65-F5344CB8AC3E}">
        <p14:creationId xmlns:p14="http://schemas.microsoft.com/office/powerpoint/2010/main" val="1363377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A8545F-A231-4F50-B1F1-95F56EBB643D}" type="slidenum">
              <a:rPr lang="en-US" smtClean="0"/>
              <a:pPr>
                <a:defRPr/>
              </a:pPr>
              <a:t>14</a:t>
            </a:fld>
            <a:endParaRPr lang="en-US" dirty="0"/>
          </a:p>
        </p:txBody>
      </p:sp>
    </p:spTree>
    <p:extLst>
      <p:ext uri="{BB962C8B-B14F-4D97-AF65-F5344CB8AC3E}">
        <p14:creationId xmlns:p14="http://schemas.microsoft.com/office/powerpoint/2010/main" val="155153353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1600" y="2228188"/>
            <a:ext cx="6172200" cy="377026"/>
          </a:xfrm>
        </p:spPr>
        <p:txBody>
          <a:bodyPr anchor="ctr"/>
          <a:lstStyle>
            <a:lvl1pPr algn="l">
              <a:defRPr sz="2800" b="0" cap="none" baseline="0">
                <a:solidFill>
                  <a:srgbClr val="055C91"/>
                </a:solidFill>
              </a:defRPr>
            </a:lvl1pPr>
          </a:lstStyle>
          <a:p>
            <a:r>
              <a:rPr lang="en-US" dirty="0"/>
              <a:t>Click to edit Master title style</a:t>
            </a:r>
          </a:p>
        </p:txBody>
      </p:sp>
      <p:sp>
        <p:nvSpPr>
          <p:cNvPr id="3" name="Text Placeholder 2"/>
          <p:cNvSpPr>
            <a:spLocks noGrp="1"/>
          </p:cNvSpPr>
          <p:nvPr>
            <p:ph type="body" idx="1"/>
          </p:nvPr>
        </p:nvSpPr>
        <p:spPr>
          <a:xfrm>
            <a:off x="2641600" y="2942670"/>
            <a:ext cx="6172200" cy="265457"/>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4" name="Picture 3" descr="Audi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707" y="361953"/>
            <a:ext cx="1840495" cy="1940983"/>
          </a:xfrm>
          <a:prstGeom prst="rect">
            <a:avLst/>
          </a:prstGeom>
        </p:spPr>
      </p:pic>
      <p:pic>
        <p:nvPicPr>
          <p:cNvPr id="11" name="Picture 10" descr="Swirl_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userDrawn="1"/>
        </p:nvPicPr>
        <p:blipFill rotWithShape="1">
          <a:blip r:embed="rId5" cstate="print">
            <a:extLst>
              <a:ext uri="{28A0092B-C50C-407E-A947-70E740481C1C}">
                <a14:useLocalDpi xmlns:a14="http://schemas.microsoft.com/office/drawing/2010/main" val="0"/>
              </a:ext>
            </a:extLst>
          </a:blip>
          <a:srcRect l="4669" t="13753" r="6579" b="12460"/>
          <a:stretch/>
        </p:blipFill>
        <p:spPr>
          <a:xfrm>
            <a:off x="879649" y="2604920"/>
            <a:ext cx="1101550" cy="1221097"/>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userDrawn="1"/>
        </p:nvPicPr>
        <p:blipFill rotWithShape="1">
          <a:blip r:embed="rId7" cstate="print">
            <a:extLst>
              <a:ext uri="{28A0092B-C50C-407E-A947-70E740481C1C}">
                <a14:useLocalDpi xmlns:a14="http://schemas.microsoft.com/office/drawing/2010/main" val="0"/>
              </a:ext>
            </a:extLst>
          </a:blip>
          <a:srcRect l="24476" r="23794"/>
          <a:stretch/>
        </p:blipFill>
        <p:spPr>
          <a:xfrm>
            <a:off x="737542" y="4804753"/>
            <a:ext cx="252342" cy="650393"/>
          </a:xfrm>
          <a:prstGeom prst="rect">
            <a:avLst/>
          </a:prstGeom>
        </p:spPr>
      </p:pic>
      <p:pic>
        <p:nvPicPr>
          <p:cNvPr id="17" name="Picture 16"/>
          <p:cNvPicPr>
            <a:picLocks noChangeAspect="1"/>
          </p:cNvPicPr>
          <p:nvPr userDrawn="1"/>
        </p:nvPicPr>
        <p:blipFill>
          <a:blip r:embed="rId8"/>
          <a:stretch>
            <a:fillRect/>
          </a:stretch>
        </p:blipFill>
        <p:spPr>
          <a:xfrm>
            <a:off x="118720" y="6248400"/>
            <a:ext cx="1400289" cy="430858"/>
          </a:xfrm>
          <a:prstGeom prst="rect">
            <a:avLst/>
          </a:prstGeom>
        </p:spPr>
      </p:pic>
      <p:pic>
        <p:nvPicPr>
          <p:cNvPr id="13" name="Picture 1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593236" y="6248400"/>
            <a:ext cx="6516222" cy="95969"/>
          </a:xfrm>
          <a:prstGeom prst="rect">
            <a:avLst/>
          </a:prstGeom>
        </p:spPr>
      </p:pic>
      <p:sp>
        <p:nvSpPr>
          <p:cNvPr id="18" name="Text Placeholder 6"/>
          <p:cNvSpPr>
            <a:spLocks noGrp="1"/>
          </p:cNvSpPr>
          <p:nvPr>
            <p:ph type="body" sz="quarter" idx="10"/>
          </p:nvPr>
        </p:nvSpPr>
        <p:spPr>
          <a:xfrm>
            <a:off x="1593850" y="6344478"/>
            <a:ext cx="6515100" cy="290512"/>
          </a:xfrm>
        </p:spPr>
        <p:txBody>
          <a:bodyPr/>
          <a:lstStyle/>
          <a:p>
            <a:pPr lvl="0"/>
            <a:endParaRPr lang="en-US" dirty="0"/>
          </a:p>
        </p:txBody>
      </p:sp>
    </p:spTree>
    <p:extLst>
      <p:ext uri="{BB962C8B-B14F-4D97-AF65-F5344CB8AC3E}">
        <p14:creationId xmlns:p14="http://schemas.microsoft.com/office/powerpoint/2010/main" val="2706735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838200" y="381000"/>
            <a:ext cx="7874000" cy="762000"/>
          </a:xfrm>
        </p:spPr>
        <p:txBody>
          <a:bodyPr/>
          <a:lstStyle>
            <a:lvl1pPr marL="0" indent="0">
              <a:defRPr/>
            </a:lvl1pPr>
          </a:lstStyle>
          <a:p>
            <a:r>
              <a:rPr lang="en-US" dirty="0"/>
              <a:t>Click to edit Master title style</a:t>
            </a:r>
          </a:p>
        </p:txBody>
      </p:sp>
      <p:sp>
        <p:nvSpPr>
          <p:cNvPr id="3" name="Content Placeholder 2"/>
          <p:cNvSpPr>
            <a:spLocks noGrp="1"/>
          </p:cNvSpPr>
          <p:nvPr>
            <p:ph idx="1"/>
          </p:nvPr>
        </p:nvSpPr>
        <p:spPr>
          <a:xfrm>
            <a:off x="592017" y="1538818"/>
            <a:ext cx="8188446" cy="1412951"/>
          </a:xfrm>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Rules_Single_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4003" r="10006"/>
          <a:stretch/>
        </p:blipFill>
        <p:spPr>
          <a:xfrm>
            <a:off x="215900" y="1250696"/>
            <a:ext cx="8586216" cy="44704"/>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524692"/>
            <a:ext cx="628992" cy="697255"/>
          </a:xfrm>
          <a:prstGeom prst="rect">
            <a:avLst/>
          </a:prstGeom>
        </p:spPr>
      </p:pic>
      <p:pic>
        <p:nvPicPr>
          <p:cNvPr id="9" name="Picture 8"/>
          <p:cNvPicPr>
            <a:picLocks noChangeAspect="1"/>
          </p:cNvPicPr>
          <p:nvPr userDrawn="1"/>
        </p:nvPicPr>
        <p:blipFill>
          <a:blip r:embed="rId4"/>
          <a:stretch>
            <a:fillRect/>
          </a:stretch>
        </p:blipFill>
        <p:spPr>
          <a:xfrm>
            <a:off x="118720" y="6248400"/>
            <a:ext cx="1400289" cy="430858"/>
          </a:xfrm>
          <a:prstGeom prst="rect">
            <a:avLst/>
          </a:prstGeom>
        </p:spPr>
      </p:pic>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93236" y="6248400"/>
            <a:ext cx="6516222" cy="95969"/>
          </a:xfrm>
          <a:prstGeom prst="rect">
            <a:avLst/>
          </a:prstGeom>
        </p:spPr>
      </p:pic>
      <p:sp>
        <p:nvSpPr>
          <p:cNvPr id="12" name="Text Placeholder 6"/>
          <p:cNvSpPr>
            <a:spLocks noGrp="1"/>
          </p:cNvSpPr>
          <p:nvPr>
            <p:ph type="body" sz="quarter" idx="10"/>
          </p:nvPr>
        </p:nvSpPr>
        <p:spPr>
          <a:xfrm>
            <a:off x="1593850" y="6344478"/>
            <a:ext cx="6515100" cy="292388"/>
          </a:xfrm>
        </p:spPr>
        <p:txBody>
          <a:bodyPr/>
          <a:lstStyle/>
          <a:p>
            <a:pPr lvl="0"/>
            <a:endParaRPr lang="en-US" dirty="0"/>
          </a:p>
        </p:txBody>
      </p:sp>
    </p:spTree>
    <p:extLst>
      <p:ext uri="{BB962C8B-B14F-4D97-AF65-F5344CB8AC3E}">
        <p14:creationId xmlns:p14="http://schemas.microsoft.com/office/powerpoint/2010/main" val="4024610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838200" y="381000"/>
            <a:ext cx="7874000" cy="762000"/>
          </a:xfrm>
        </p:spPr>
        <p:txBody>
          <a:bodyPr/>
          <a:lstStyle>
            <a:lvl1pPr marL="0" indent="0">
              <a:defRPr/>
            </a:lvl1pPr>
          </a:lstStyle>
          <a:p>
            <a:r>
              <a:rPr lang="en-US" dirty="0"/>
              <a:t>Click to edit Master title style</a:t>
            </a:r>
          </a:p>
        </p:txBody>
      </p:sp>
      <p:sp>
        <p:nvSpPr>
          <p:cNvPr id="3" name="Content Placeholder 2"/>
          <p:cNvSpPr>
            <a:spLocks noGrp="1"/>
          </p:cNvSpPr>
          <p:nvPr>
            <p:ph idx="1"/>
          </p:nvPr>
        </p:nvSpPr>
        <p:spPr>
          <a:xfrm>
            <a:off x="592017" y="1538819"/>
            <a:ext cx="8188446" cy="670982"/>
          </a:xfrm>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1"/>
          </p:nvPr>
        </p:nvSpPr>
        <p:spPr>
          <a:xfrm>
            <a:off x="592138" y="2362200"/>
            <a:ext cx="8188325" cy="609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7"/>
          <p:cNvSpPr>
            <a:spLocks noGrp="1"/>
          </p:cNvSpPr>
          <p:nvPr>
            <p:ph sz="quarter" idx="12"/>
          </p:nvPr>
        </p:nvSpPr>
        <p:spPr>
          <a:xfrm>
            <a:off x="592138" y="3048000"/>
            <a:ext cx="8188325" cy="533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3"/>
          </p:nvPr>
        </p:nvSpPr>
        <p:spPr>
          <a:xfrm>
            <a:off x="592138" y="3733800"/>
            <a:ext cx="8188325" cy="457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15"/>
          <p:cNvSpPr>
            <a:spLocks noGrp="1"/>
          </p:cNvSpPr>
          <p:nvPr>
            <p:ph sz="quarter" idx="14"/>
          </p:nvPr>
        </p:nvSpPr>
        <p:spPr>
          <a:xfrm>
            <a:off x="592138" y="4498975"/>
            <a:ext cx="8188325" cy="3778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Rules_Single_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4003" r="10006"/>
          <a:stretch/>
        </p:blipFill>
        <p:spPr>
          <a:xfrm>
            <a:off x="215900" y="1250696"/>
            <a:ext cx="8586216" cy="44704"/>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524692"/>
            <a:ext cx="628992" cy="697255"/>
          </a:xfrm>
          <a:prstGeom prst="rect">
            <a:avLst/>
          </a:prstGeom>
        </p:spPr>
      </p:pic>
      <p:pic>
        <p:nvPicPr>
          <p:cNvPr id="9" name="Picture 8"/>
          <p:cNvPicPr>
            <a:picLocks noChangeAspect="1"/>
          </p:cNvPicPr>
          <p:nvPr userDrawn="1"/>
        </p:nvPicPr>
        <p:blipFill>
          <a:blip r:embed="rId4"/>
          <a:stretch>
            <a:fillRect/>
          </a:stretch>
        </p:blipFill>
        <p:spPr>
          <a:xfrm>
            <a:off x="118720" y="6248400"/>
            <a:ext cx="1400289" cy="430858"/>
          </a:xfrm>
          <a:prstGeom prst="rect">
            <a:avLst/>
          </a:prstGeom>
        </p:spPr>
      </p:pic>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93236" y="6248400"/>
            <a:ext cx="6516222" cy="95969"/>
          </a:xfrm>
          <a:prstGeom prst="rect">
            <a:avLst/>
          </a:prstGeom>
        </p:spPr>
      </p:pic>
      <p:sp>
        <p:nvSpPr>
          <p:cNvPr id="12" name="Text Placeholder 6"/>
          <p:cNvSpPr>
            <a:spLocks noGrp="1"/>
          </p:cNvSpPr>
          <p:nvPr>
            <p:ph type="body" sz="quarter" idx="10"/>
          </p:nvPr>
        </p:nvSpPr>
        <p:spPr>
          <a:xfrm>
            <a:off x="1593850" y="6344478"/>
            <a:ext cx="6515100" cy="292388"/>
          </a:xfrm>
        </p:spPr>
        <p:txBody>
          <a:bodyPr/>
          <a:lstStyle/>
          <a:p>
            <a:pPr lvl="0"/>
            <a:endParaRPr lang="en-US" dirty="0"/>
          </a:p>
        </p:txBody>
      </p:sp>
    </p:spTree>
    <p:extLst>
      <p:ext uri="{BB962C8B-B14F-4D97-AF65-F5344CB8AC3E}">
        <p14:creationId xmlns:p14="http://schemas.microsoft.com/office/powerpoint/2010/main" val="428561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406258"/>
            <a:ext cx="8026400" cy="296235"/>
          </a:xfrm>
        </p:spPr>
        <p:txBody>
          <a:bodyPr/>
          <a:lstStyle/>
          <a:p>
            <a:r>
              <a:rPr lang="en-US" dirty="0"/>
              <a:t>Click to edit Master title style</a:t>
            </a:r>
          </a:p>
        </p:txBody>
      </p:sp>
      <p:pic>
        <p:nvPicPr>
          <p:cNvPr id="8" name="Picture 7" descr="Rules_Single_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3"/>
            <a:ext cx="628992" cy="697255"/>
          </a:xfrm>
          <a:prstGeom prst="rect">
            <a:avLst/>
          </a:prstGeom>
        </p:spPr>
      </p:pic>
      <p:pic>
        <p:nvPicPr>
          <p:cNvPr id="10" name="Picture 9"/>
          <p:cNvPicPr>
            <a:picLocks noChangeAspect="1"/>
          </p:cNvPicPr>
          <p:nvPr userDrawn="1"/>
        </p:nvPicPr>
        <p:blipFill>
          <a:blip r:embed="rId4"/>
          <a:stretch>
            <a:fillRect/>
          </a:stretch>
        </p:blipFill>
        <p:spPr>
          <a:xfrm>
            <a:off x="118720" y="6248400"/>
            <a:ext cx="1400289" cy="430858"/>
          </a:xfrm>
          <a:prstGeom prst="rect">
            <a:avLst/>
          </a:prstGeom>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93236" y="6248400"/>
            <a:ext cx="6516222" cy="95969"/>
          </a:xfrm>
          <a:prstGeom prst="rect">
            <a:avLst/>
          </a:prstGeom>
        </p:spPr>
      </p:pic>
      <p:sp>
        <p:nvSpPr>
          <p:cNvPr id="13" name="Text Placeholder 6"/>
          <p:cNvSpPr>
            <a:spLocks noGrp="1"/>
          </p:cNvSpPr>
          <p:nvPr>
            <p:ph type="body" sz="quarter" idx="10"/>
          </p:nvPr>
        </p:nvSpPr>
        <p:spPr>
          <a:xfrm>
            <a:off x="1593850" y="6344478"/>
            <a:ext cx="6515100" cy="290512"/>
          </a:xfrm>
        </p:spPr>
        <p:txBody>
          <a:bodyPr/>
          <a:lstStyle/>
          <a:p>
            <a:pPr lvl="0"/>
            <a:endParaRPr lang="en-US" dirty="0"/>
          </a:p>
        </p:txBody>
      </p:sp>
    </p:spTree>
    <p:extLst>
      <p:ext uri="{BB962C8B-B14F-4D97-AF65-F5344CB8AC3E}">
        <p14:creationId xmlns:p14="http://schemas.microsoft.com/office/powerpoint/2010/main" val="1336393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18720" y="6248400"/>
            <a:ext cx="1400289" cy="430858"/>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93236" y="6248400"/>
            <a:ext cx="6516222" cy="95969"/>
          </a:xfrm>
          <a:prstGeom prst="rect">
            <a:avLst/>
          </a:prstGeom>
        </p:spPr>
      </p:pic>
      <p:sp>
        <p:nvSpPr>
          <p:cNvPr id="7" name="Text Placeholder 6"/>
          <p:cNvSpPr>
            <a:spLocks noGrp="1"/>
          </p:cNvSpPr>
          <p:nvPr>
            <p:ph type="body" sz="quarter" idx="10"/>
          </p:nvPr>
        </p:nvSpPr>
        <p:spPr>
          <a:xfrm>
            <a:off x="1593850" y="6344478"/>
            <a:ext cx="6515100" cy="290512"/>
          </a:xfrm>
        </p:spPr>
        <p:txBody>
          <a:bodyPr/>
          <a:lstStyle/>
          <a:p>
            <a:pPr lvl="0"/>
            <a:endParaRPr lang="en-US" dirty="0"/>
          </a:p>
        </p:txBody>
      </p:sp>
    </p:spTree>
    <p:extLst>
      <p:ext uri="{BB962C8B-B14F-4D97-AF65-F5344CB8AC3E}">
        <p14:creationId xmlns:p14="http://schemas.microsoft.com/office/powerpoint/2010/main" val="3647033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8" name="Title 1"/>
          <p:cNvSpPr>
            <a:spLocks noGrp="1"/>
          </p:cNvSpPr>
          <p:nvPr>
            <p:ph type="ctrTitle"/>
          </p:nvPr>
        </p:nvSpPr>
        <p:spPr>
          <a:xfrm>
            <a:off x="698500" y="2712698"/>
            <a:ext cx="7747000" cy="377026"/>
          </a:xfrm>
        </p:spPr>
        <p:txBody>
          <a:bodyPr anchor="b"/>
          <a:lstStyle>
            <a:lvl1pPr algn="ctr">
              <a:defRPr sz="2800">
                <a:solidFill>
                  <a:schemeClr val="accent2"/>
                </a:solidFill>
              </a:defRPr>
            </a:lvl1pPr>
          </a:lstStyle>
          <a:p>
            <a:r>
              <a:rPr lang="en-US" dirty="0"/>
              <a:t>Click to edit Master title style</a:t>
            </a:r>
          </a:p>
        </p:txBody>
      </p:sp>
      <p:sp>
        <p:nvSpPr>
          <p:cNvPr id="33" name="Text Placeholder 32"/>
          <p:cNvSpPr>
            <a:spLocks noGrp="1"/>
          </p:cNvSpPr>
          <p:nvPr>
            <p:ph type="body" sz="quarter" idx="11"/>
          </p:nvPr>
        </p:nvSpPr>
        <p:spPr>
          <a:xfrm>
            <a:off x="2286000" y="3886200"/>
            <a:ext cx="5257800" cy="762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5" name="Text Placeholder 34"/>
          <p:cNvSpPr>
            <a:spLocks noGrp="1"/>
          </p:cNvSpPr>
          <p:nvPr>
            <p:ph type="body" sz="quarter" idx="12"/>
          </p:nvPr>
        </p:nvSpPr>
        <p:spPr>
          <a:xfrm>
            <a:off x="2286000" y="4876800"/>
            <a:ext cx="5257800" cy="83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7" name="Text Placeholder 36"/>
          <p:cNvSpPr>
            <a:spLocks noGrp="1"/>
          </p:cNvSpPr>
          <p:nvPr>
            <p:ph type="body" sz="quarter" idx="13"/>
          </p:nvPr>
        </p:nvSpPr>
        <p:spPr>
          <a:xfrm>
            <a:off x="2286000" y="5867400"/>
            <a:ext cx="5257800" cy="381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8" name="Picture 37" descr="Title_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8134" y="254000"/>
            <a:ext cx="8713465" cy="6526752"/>
          </a:xfrm>
          <a:prstGeom prst="rect">
            <a:avLst/>
          </a:prstGeom>
        </p:spPr>
      </p:pic>
      <p:sp>
        <p:nvSpPr>
          <p:cNvPr id="39" name="Rectangle 38"/>
          <p:cNvSpPr/>
          <p:nvPr userDrawn="1"/>
        </p:nvSpPr>
        <p:spPr>
          <a:xfrm>
            <a:off x="3482340" y="223520"/>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4"/>
          <p:cNvSpPr/>
          <p:nvPr userDrawn="1"/>
        </p:nvSpPr>
        <p:spPr>
          <a:xfrm>
            <a:off x="6812283" y="4885106"/>
            <a:ext cx="2080291" cy="1926127"/>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udi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65369" y="5389519"/>
            <a:ext cx="987056" cy="1040948"/>
          </a:xfrm>
          <a:prstGeom prst="rect">
            <a:avLst/>
          </a:prstGeom>
        </p:spPr>
      </p:pic>
      <p:pic>
        <p:nvPicPr>
          <p:cNvPr id="42" name="Picture 41"/>
          <p:cNvPicPr>
            <a:picLocks noChangeAspect="1"/>
          </p:cNvPicPr>
          <p:nvPr userDrawn="1"/>
        </p:nvPicPr>
        <p:blipFill rotWithShape="1">
          <a:blip r:embed="rId4" cstate="print">
            <a:extLst>
              <a:ext uri="{28A0092B-C50C-407E-A947-70E740481C1C}">
                <a14:useLocalDpi xmlns:a14="http://schemas.microsoft.com/office/drawing/2010/main" val="0"/>
              </a:ext>
            </a:extLst>
          </a:blip>
          <a:srcRect l="24476" r="23794"/>
          <a:stretch/>
        </p:blipFill>
        <p:spPr>
          <a:xfrm>
            <a:off x="8674488" y="5121741"/>
            <a:ext cx="275507" cy="710099"/>
          </a:xfrm>
          <a:prstGeom prst="rect">
            <a:avLst/>
          </a:prstGeom>
        </p:spPr>
      </p:pic>
      <p:pic>
        <p:nvPicPr>
          <p:cNvPr id="43" name="Picture 42" descr="Swirl_3.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9688654">
            <a:off x="7441068" y="6393019"/>
            <a:ext cx="386047" cy="285072"/>
          </a:xfrm>
          <a:prstGeom prst="rect">
            <a:avLst/>
          </a:prstGeom>
        </p:spPr>
      </p:pic>
      <p:pic>
        <p:nvPicPr>
          <p:cNvPr id="44" name="Picture 43" descr="Swirl_3.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18073124">
            <a:off x="7908376" y="5449329"/>
            <a:ext cx="591497" cy="245691"/>
          </a:xfrm>
          <a:prstGeom prst="rect">
            <a:avLst/>
          </a:prstGeom>
        </p:spPr>
      </p:pic>
      <p:pic>
        <p:nvPicPr>
          <p:cNvPr id="45" name="Picture 44"/>
          <p:cNvPicPr>
            <a:picLocks noChangeAspect="1"/>
          </p:cNvPicPr>
          <p:nvPr userDrawn="1"/>
        </p:nvPicPr>
        <p:blipFill rotWithShape="1">
          <a:blip r:embed="rId7" cstate="print">
            <a:extLst>
              <a:ext uri="{28A0092B-C50C-407E-A947-70E740481C1C}">
                <a14:useLocalDpi xmlns:a14="http://schemas.microsoft.com/office/drawing/2010/main" val="0"/>
              </a:ext>
            </a:extLst>
          </a:blip>
          <a:srcRect l="4669" t="13753" r="6579" b="12460"/>
          <a:stretch/>
        </p:blipFill>
        <p:spPr>
          <a:xfrm>
            <a:off x="7939373" y="5831840"/>
            <a:ext cx="672857" cy="745880"/>
          </a:xfrm>
          <a:prstGeom prst="rect">
            <a:avLst/>
          </a:prstGeom>
        </p:spPr>
      </p:pic>
      <p:pic>
        <p:nvPicPr>
          <p:cNvPr id="47" name="Picture 4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360869" y="448408"/>
            <a:ext cx="5719687" cy="95967"/>
          </a:xfrm>
          <a:prstGeom prst="rect">
            <a:avLst/>
          </a:prstGeom>
        </p:spPr>
      </p:pic>
      <p:pic>
        <p:nvPicPr>
          <p:cNvPr id="52" name="Picture 51"/>
          <p:cNvPicPr>
            <a:picLocks noChangeAspect="1"/>
          </p:cNvPicPr>
          <p:nvPr userDrawn="1"/>
        </p:nvPicPr>
        <p:blipFill>
          <a:blip r:embed="rId9"/>
          <a:stretch>
            <a:fillRect/>
          </a:stretch>
        </p:blipFill>
        <p:spPr>
          <a:xfrm>
            <a:off x="118720" y="6248400"/>
            <a:ext cx="1400289" cy="430858"/>
          </a:xfrm>
          <a:prstGeom prst="rect">
            <a:avLst/>
          </a:prstGeom>
        </p:spPr>
      </p:pic>
      <p:sp>
        <p:nvSpPr>
          <p:cNvPr id="3" name="Text Placeholder 2"/>
          <p:cNvSpPr>
            <a:spLocks noGrp="1"/>
          </p:cNvSpPr>
          <p:nvPr>
            <p:ph type="body" sz="quarter" idx="14"/>
          </p:nvPr>
        </p:nvSpPr>
        <p:spPr>
          <a:xfrm>
            <a:off x="1752600" y="6430963"/>
            <a:ext cx="5327650" cy="301625"/>
          </a:xfrm>
        </p:spPr>
        <p:txBody>
          <a:bodyPr/>
          <a:lstStyle/>
          <a:p>
            <a:pPr lvl="0"/>
            <a:endParaRPr lang="en-US" dirty="0"/>
          </a:p>
        </p:txBody>
      </p:sp>
    </p:spTree>
    <p:extLst>
      <p:ext uri="{BB962C8B-B14F-4D97-AF65-F5344CB8AC3E}">
        <p14:creationId xmlns:p14="http://schemas.microsoft.com/office/powerpoint/2010/main" val="364976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125" y="1538818"/>
            <a:ext cx="8415338" cy="141295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365125" y="480785"/>
            <a:ext cx="8415338" cy="296235"/>
          </a:xfrm>
          <a:prstGeom prst="rect">
            <a:avLst/>
          </a:prstGeom>
        </p:spPr>
        <p:txBody>
          <a:bodyPr vert="horz" wrap="square" lIns="0" tIns="0" rIns="0" bIns="0" rtlCol="0" anchor="ctr">
            <a:spAutoFit/>
          </a:bodyPr>
          <a:lstStyle/>
          <a:p>
            <a:r>
              <a:rPr lang="en-US" dirty="0"/>
              <a:t>Click to edit Master title style</a:t>
            </a:r>
          </a:p>
        </p:txBody>
      </p:sp>
      <p:pic>
        <p:nvPicPr>
          <p:cNvPr id="6" name="Picture 5"/>
          <p:cNvPicPr>
            <a:picLocks noChangeAspect="1"/>
          </p:cNvPicPr>
          <p:nvPr userDrawn="1"/>
        </p:nvPicPr>
        <p:blipFill>
          <a:blip r:embed="rId8"/>
          <a:stretch>
            <a:fillRect/>
          </a:stretch>
        </p:blipFill>
        <p:spPr>
          <a:xfrm>
            <a:off x="118720" y="6248400"/>
            <a:ext cx="1400289" cy="430858"/>
          </a:xfrm>
          <a:prstGeom prst="rect">
            <a:avLst/>
          </a:prstGeom>
        </p:spPr>
      </p:pic>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8" r:id="rId3"/>
    <p:sldLayoutId id="2147483755" r:id="rId4"/>
    <p:sldLayoutId id="2147483756" r:id="rId5"/>
    <p:sldLayoutId id="2147483757" r:id="rId6"/>
  </p:sldLayoutIdLst>
  <p:hf hdr="0" dt="0"/>
  <p:txStyles>
    <p:titleStyle>
      <a:lvl1pPr algn="l" defTabSz="914400" rtl="0" eaLnBrk="1" latinLnBrk="0" hangingPunct="1">
        <a:lnSpc>
          <a:spcPct val="85000"/>
        </a:lnSpc>
        <a:spcBef>
          <a:spcPct val="0"/>
        </a:spcBef>
        <a:buNone/>
        <a:defRPr sz="2200" kern="1200">
          <a:solidFill>
            <a:schemeClr val="accent2"/>
          </a:solidFill>
          <a:latin typeface="+mj-lt"/>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8500" y="762000"/>
            <a:ext cx="7747000" cy="1046440"/>
          </a:xfrm>
        </p:spPr>
        <p:txBody>
          <a:bodyPr/>
          <a:lstStyle/>
          <a:p>
            <a:pPr algn="l">
              <a:lnSpc>
                <a:spcPct val="100000"/>
              </a:lnSpc>
            </a:pPr>
            <a:r>
              <a:rPr lang="en-US" sz="3400" b="1" dirty="0" smtClean="0">
                <a:solidFill>
                  <a:srgbClr val="007FA3"/>
                </a:solidFill>
                <a:latin typeface="Arial" panose="020B0604020202020204" pitchFamily="34" charset="0"/>
                <a:cs typeface="Arial" panose="020B0604020202020204" pitchFamily="34" charset="0"/>
              </a:rPr>
              <a:t>Microsoft Visual C#: An Introduction to Object-Oriented Programming</a:t>
            </a:r>
            <a:endParaRPr lang="en-US" sz="3400" b="1" dirty="0">
              <a:solidFill>
                <a:srgbClr val="007FA3"/>
              </a:solidFill>
              <a:latin typeface="Arial" panose="020B0604020202020204" pitchFamily="34" charset="0"/>
              <a:cs typeface="Arial" panose="020B0604020202020204" pitchFamily="34" charset="0"/>
            </a:endParaRPr>
          </a:p>
        </p:txBody>
      </p:sp>
      <p:sp>
        <p:nvSpPr>
          <p:cNvPr id="3" name="Subtitle 2"/>
          <p:cNvSpPr>
            <a:spLocks noGrp="1"/>
          </p:cNvSpPr>
          <p:nvPr>
            <p:ph type="body" sz="quarter" idx="11"/>
          </p:nvPr>
        </p:nvSpPr>
        <p:spPr>
          <a:xfrm>
            <a:off x="698500" y="1995316"/>
            <a:ext cx="6845300" cy="452887"/>
          </a:xfrm>
        </p:spPr>
        <p:txBody>
          <a:bodyPr/>
          <a:lstStyle/>
          <a:p>
            <a:pPr marL="0" indent="0">
              <a:lnSpc>
                <a:spcPct val="100000"/>
              </a:lnSpc>
              <a:buNone/>
            </a:pPr>
            <a:r>
              <a:rPr lang="en-US" sz="2400" dirty="0">
                <a:solidFill>
                  <a:srgbClr val="007FA3"/>
                </a:solidFill>
                <a:latin typeface="Arial" panose="020B0604020202020204" pitchFamily="34" charset="0"/>
                <a:cs typeface="Arial" panose="020B0604020202020204" pitchFamily="34" charset="0"/>
              </a:rPr>
              <a:t>7th Edition</a:t>
            </a:r>
            <a:endParaRPr lang="en-US" sz="2400" dirty="0">
              <a:solidFill>
                <a:schemeClr val="tx1"/>
              </a:solidFill>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2"/>
          </p:nvPr>
        </p:nvSpPr>
        <p:spPr>
          <a:xfrm>
            <a:off x="1981200" y="3200400"/>
            <a:ext cx="5257800" cy="523220"/>
          </a:xfrm>
        </p:spPr>
        <p:txBody>
          <a:bodyPr/>
          <a:lstStyle/>
          <a:p>
            <a:pPr marL="0" indent="0" algn="ctr">
              <a:lnSpc>
                <a:spcPct val="100000"/>
              </a:lnSpc>
              <a:buNone/>
            </a:pPr>
            <a:r>
              <a:rPr lang="en-US" sz="3400" b="1" dirty="0">
                <a:solidFill>
                  <a:schemeClr val="tx1"/>
                </a:solidFill>
                <a:latin typeface="Arial" panose="020B0604020202020204" pitchFamily="34" charset="0"/>
                <a:cs typeface="Arial" panose="020B0604020202020204" pitchFamily="34" charset="0"/>
              </a:rPr>
              <a:t>Chapter 9</a:t>
            </a:r>
            <a:endParaRPr lang="en-US" sz="3400" dirty="0"/>
          </a:p>
        </p:txBody>
      </p:sp>
      <p:sp>
        <p:nvSpPr>
          <p:cNvPr id="6" name="Text Placeholder 5"/>
          <p:cNvSpPr>
            <a:spLocks noGrp="1"/>
          </p:cNvSpPr>
          <p:nvPr>
            <p:ph type="body" sz="quarter" idx="13"/>
          </p:nvPr>
        </p:nvSpPr>
        <p:spPr>
          <a:xfrm>
            <a:off x="1981200" y="4038600"/>
            <a:ext cx="5257800" cy="497059"/>
          </a:xfrm>
        </p:spPr>
        <p:txBody>
          <a:bodyPr/>
          <a:lstStyle/>
          <a:p>
            <a:pPr marL="0" indent="0">
              <a:buNone/>
            </a:pPr>
            <a:r>
              <a:rPr lang="en-US" sz="3400" dirty="0">
                <a:solidFill>
                  <a:schemeClr val="tx1"/>
                </a:solidFill>
                <a:latin typeface="Arial" panose="020B0604020202020204" pitchFamily="34" charset="0"/>
                <a:cs typeface="Arial" panose="020B0604020202020204" pitchFamily="34" charset="0"/>
              </a:rPr>
              <a:t>Using Classes and Objects</a:t>
            </a:r>
          </a:p>
        </p:txBody>
      </p:sp>
      <p:sp>
        <p:nvSpPr>
          <p:cNvPr id="4" name="Text Placeholder 3"/>
          <p:cNvSpPr>
            <a:spLocks noGrp="1"/>
          </p:cNvSpPr>
          <p:nvPr>
            <p:ph type="body" sz="quarter" idx="14"/>
          </p:nvPr>
        </p:nvSpPr>
        <p:spPr>
          <a:xfrm>
            <a:off x="1600200" y="6324600"/>
            <a:ext cx="5327650" cy="350865"/>
          </a:xfrm>
        </p:spPr>
        <p:txBody>
          <a:bodyPr/>
          <a:lstStyle/>
          <a:p>
            <a:pPr marL="0" indent="0" algn="ctr">
              <a:buNone/>
            </a:pPr>
            <a:r>
              <a:rPr lang="en-US" sz="800" dirty="0">
                <a:solidFill>
                  <a:schemeClr val="tx1"/>
                </a:solidFill>
                <a:latin typeface="Arial" panose="020B0604020202020204" pitchFamily="34" charset="0"/>
                <a:ea typeface="Verdana" panose="020B0604030504040204" pitchFamily="34" charset="0"/>
                <a:cs typeface="Arial" panose="020B0604020202020204" pitchFamily="34" charset="0"/>
              </a:rPr>
              <a:t>© 2018 Cengage. All Rights Reserved.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ea typeface="Verdana" panose="020B0604030504040204" pitchFamily="34" charset="0"/>
                <a:cs typeface="Arial" panose="020B0604020202020204" pitchFamily="34" charset="0"/>
              </a:rPr>
              <a:t>.</a:t>
            </a:r>
            <a:endParaRPr lang="en-US" sz="800"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30462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87400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Instance Variables and Methods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3)</a:t>
            </a:r>
          </a:p>
        </p:txBody>
      </p:sp>
      <p:sp>
        <p:nvSpPr>
          <p:cNvPr id="3" name="Content Placeholder 2"/>
          <p:cNvSpPr>
            <a:spLocks noGrp="1"/>
          </p:cNvSpPr>
          <p:nvPr>
            <p:ph idx="1"/>
          </p:nvPr>
        </p:nvSpPr>
        <p:spPr>
          <a:xfrm>
            <a:off x="592017" y="1538818"/>
            <a:ext cx="7866183" cy="4008790"/>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Most class fields are nonstatic and </a:t>
            </a:r>
            <a:r>
              <a:rPr lang="en-US" sz="2200" b="1" dirty="0">
                <a:solidFill>
                  <a:schemeClr val="tx1"/>
                </a:solidFill>
                <a:latin typeface="Arial" panose="020B0604020202020204" pitchFamily="34" charset="0"/>
                <a:cs typeface="Arial" panose="020B0604020202020204" pitchFamily="34" charset="0"/>
              </a:rPr>
              <a:t>private</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Using </a:t>
            </a:r>
            <a:r>
              <a:rPr lang="en-US" sz="2200" b="1" dirty="0">
                <a:solidFill>
                  <a:schemeClr val="tx1"/>
                </a:solidFill>
                <a:latin typeface="Arial" panose="020B0604020202020204" pitchFamily="34" charset="0"/>
                <a:cs typeface="Arial" panose="020B0604020202020204" pitchFamily="34" charset="0"/>
              </a:rPr>
              <a:t>private</a:t>
            </a:r>
            <a:r>
              <a:rPr lang="en-US" sz="2200" dirty="0">
                <a:solidFill>
                  <a:schemeClr val="tx1"/>
                </a:solidFill>
                <a:latin typeface="Arial" panose="020B0604020202020204" pitchFamily="34" charset="0"/>
                <a:cs typeface="Arial" panose="020B0604020202020204" pitchFamily="34" charset="0"/>
              </a:rPr>
              <a:t> fields within classes is an example of </a:t>
            </a:r>
            <a:r>
              <a:rPr lang="en-US" sz="2200" b="1" dirty="0">
                <a:solidFill>
                  <a:schemeClr val="tx1"/>
                </a:solidFill>
                <a:latin typeface="Arial" panose="020B0604020202020204" pitchFamily="34" charset="0"/>
                <a:cs typeface="Arial" panose="020B0604020202020204" pitchFamily="34" charset="0"/>
              </a:rPr>
              <a:t>information hiding</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Most class methods are </a:t>
            </a:r>
            <a:r>
              <a:rPr lang="en-US" sz="2200" b="1" dirty="0">
                <a:solidFill>
                  <a:schemeClr val="tx1"/>
                </a:solidFill>
                <a:latin typeface="Arial" panose="020B0604020202020204" pitchFamily="34" charset="0"/>
                <a:cs typeface="Arial" panose="020B0604020202020204" pitchFamily="34" charset="0"/>
              </a:rPr>
              <a:t>public</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private</a:t>
            </a:r>
            <a:r>
              <a:rPr lang="en-US" sz="2200" dirty="0">
                <a:solidFill>
                  <a:schemeClr val="tx1"/>
                </a:solidFill>
                <a:latin typeface="Arial" panose="020B0604020202020204" pitchFamily="34" charset="0"/>
                <a:cs typeface="Arial" panose="020B0604020202020204" pitchFamily="34" charset="0"/>
              </a:rPr>
              <a:t> data/</a:t>
            </a:r>
            <a:r>
              <a:rPr lang="en-US" sz="2200" b="1" dirty="0">
                <a:solidFill>
                  <a:schemeClr val="tx1"/>
                </a:solidFill>
                <a:latin typeface="Arial" panose="020B0604020202020204" pitchFamily="34" charset="0"/>
                <a:cs typeface="Arial" panose="020B0604020202020204" pitchFamily="34" charset="0"/>
              </a:rPr>
              <a:t>public</a:t>
            </a:r>
            <a:r>
              <a:rPr lang="en-US" sz="2200" dirty="0">
                <a:solidFill>
                  <a:schemeClr val="tx1"/>
                </a:solidFill>
                <a:latin typeface="Arial" panose="020B0604020202020204" pitchFamily="34" charset="0"/>
                <a:cs typeface="Arial" panose="020B0604020202020204" pitchFamily="34" charset="0"/>
              </a:rPr>
              <a:t> method arrangement</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Allows you to control outside access to your data</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Composition</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Using an object within another object</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Defines a </a:t>
            </a:r>
            <a:r>
              <a:rPr lang="en-US" sz="2200" b="1" dirty="0">
                <a:solidFill>
                  <a:schemeClr val="tx1"/>
                </a:solidFill>
                <a:latin typeface="Arial" panose="020B0604020202020204" pitchFamily="34" charset="0"/>
                <a:cs typeface="Arial" panose="020B0604020202020204" pitchFamily="34" charset="0"/>
              </a:rPr>
              <a:t>has-a </a:t>
            </a:r>
            <a:r>
              <a:rPr lang="en-US" sz="2200" b="1" dirty="0" smtClean="0">
                <a:solidFill>
                  <a:schemeClr val="tx1"/>
                </a:solidFill>
                <a:latin typeface="Arial" panose="020B0604020202020204" pitchFamily="34" charset="0"/>
                <a:cs typeface="Arial" panose="020B0604020202020204" pitchFamily="34" charset="0"/>
              </a:rPr>
              <a:t>relationship</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537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87400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Instance Variables and Methods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3)</a:t>
            </a:r>
          </a:p>
        </p:txBody>
      </p:sp>
      <p:sp>
        <p:nvSpPr>
          <p:cNvPr id="3" name="Content Placeholder 2"/>
          <p:cNvSpPr>
            <a:spLocks noGrp="1"/>
          </p:cNvSpPr>
          <p:nvPr>
            <p:ph idx="1"/>
          </p:nvPr>
        </p:nvSpPr>
        <p:spPr>
          <a:xfrm>
            <a:off x="592017" y="1538818"/>
            <a:ext cx="7866183" cy="677108"/>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Figure 9-3 shows the </a:t>
            </a:r>
            <a:r>
              <a:rPr lang="en-US" sz="2200" b="1" dirty="0">
                <a:solidFill>
                  <a:schemeClr val="tx1"/>
                </a:solidFill>
                <a:latin typeface="Arial" panose="020B0604020202020204" pitchFamily="34" charset="0"/>
                <a:cs typeface="Arial" panose="020B0604020202020204" pitchFamily="34" charset="0"/>
              </a:rPr>
              <a:t>Employee</a:t>
            </a:r>
            <a:r>
              <a:rPr lang="en-US" sz="2200" dirty="0">
                <a:solidFill>
                  <a:schemeClr val="tx1"/>
                </a:solidFill>
                <a:latin typeface="Arial" panose="020B0604020202020204" pitchFamily="34" charset="0"/>
                <a:cs typeface="Arial" panose="020B0604020202020204" pitchFamily="34" charset="0"/>
              </a:rPr>
              <a:t> class with the addition of the </a:t>
            </a:r>
            <a:r>
              <a:rPr lang="en-US" sz="2200" b="1" dirty="0">
                <a:solidFill>
                  <a:schemeClr val="tx1"/>
                </a:solidFill>
                <a:latin typeface="Arial" panose="020B0604020202020204" pitchFamily="34" charset="0"/>
                <a:cs typeface="Arial" panose="020B0604020202020204" pitchFamily="34" charset="0"/>
              </a:rPr>
              <a:t>WelcomeMessage()</a:t>
            </a:r>
            <a:r>
              <a:rPr lang="en-US" sz="2200" dirty="0">
                <a:solidFill>
                  <a:schemeClr val="tx1"/>
                </a:solidFill>
                <a:latin typeface="Arial" panose="020B0604020202020204" pitchFamily="34" charset="0"/>
                <a:cs typeface="Arial" panose="020B0604020202020204" pitchFamily="34" charset="0"/>
              </a:rPr>
              <a:t> </a:t>
            </a:r>
            <a:r>
              <a:rPr lang="en-US" sz="2200" dirty="0" smtClean="0">
                <a:solidFill>
                  <a:schemeClr val="tx1"/>
                </a:solidFill>
                <a:latin typeface="Arial" panose="020B0604020202020204" pitchFamily="34" charset="0"/>
                <a:cs typeface="Arial" panose="020B0604020202020204" pitchFamily="34" charset="0"/>
              </a:rPr>
              <a:t>method</a:t>
            </a:r>
            <a:endParaRPr lang="en-US" sz="2200" b="1" dirty="0">
              <a:solidFill>
                <a:schemeClr val="tx1"/>
              </a:solidFill>
              <a:latin typeface="Arial" panose="020B0604020202020204" pitchFamily="34" charset="0"/>
              <a:cs typeface="Arial" panose="020B0604020202020204" pitchFamily="34" charset="0"/>
            </a:endParaRPr>
          </a:p>
        </p:txBody>
      </p:sp>
      <p:pic>
        <p:nvPicPr>
          <p:cNvPr id="5" name="Picture 4" descr="Figure 9-3 Employee class with idNumber field and WelcomeMessage() method. Program code. In the code, the words in the variable names are merged, and the code contains the following keywords: class, private i n t, public void. Line 1: class, employee. Line 2: left brace. Line 3, indented once: private i n t, i d number, semicolon. Line 4, indented once: public void, welcome message, left parenthesis, right parenthesis. Line 5, indented once: left brace. Line 6, indented twice: write line, left parenthesis, open quotes, welcome from employee, hash, left brace, 0, right brace, close quotes, id number, right parenthesis, semicolon. Line 7, indented twice: write line, left parenthesis, open quotes, how can I help you, question mark, close quotes, right parenthesis, semicolon. Line 8, indented once: right brace. Line 9: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099" y="2667000"/>
            <a:ext cx="7008018" cy="2523080"/>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3492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Objects </a:t>
            </a:r>
            <a:r>
              <a:rPr lang="en-US" sz="2000" dirty="0">
                <a:solidFill>
                  <a:srgbClr val="007FA3"/>
                </a:solidFill>
                <a:latin typeface="Arial" panose="020B0604020202020204" pitchFamily="34" charset="0"/>
                <a:cs typeface="Arial" panose="020B0604020202020204" pitchFamily="34" charset="0"/>
              </a:rPr>
              <a:t>(1 of 3)</a:t>
            </a:r>
          </a:p>
        </p:txBody>
      </p:sp>
      <p:sp>
        <p:nvSpPr>
          <p:cNvPr id="3" name="Text Placeholder 2"/>
          <p:cNvSpPr>
            <a:spLocks noGrp="1"/>
          </p:cNvSpPr>
          <p:nvPr>
            <p:ph idx="1"/>
          </p:nvPr>
        </p:nvSpPr>
        <p:spPr>
          <a:xfrm>
            <a:off x="592017" y="1538818"/>
            <a:ext cx="8188446" cy="4231928"/>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Declaring a class does not create any actual objects</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The two-step process to create an object:</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Declare a reference to the object</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Create the object using the </a:t>
            </a:r>
            <a:r>
              <a:rPr lang="en-US" sz="2200" b="1" dirty="0">
                <a:solidFill>
                  <a:schemeClr val="tx1"/>
                </a:solidFill>
                <a:latin typeface="Arial" panose="020B0604020202020204" pitchFamily="34" charset="0"/>
                <a:cs typeface="Arial" panose="020B0604020202020204" pitchFamily="34" charset="0"/>
              </a:rPr>
              <a:t>new</a:t>
            </a:r>
            <a:r>
              <a:rPr lang="en-US" sz="2200" dirty="0">
                <a:solidFill>
                  <a:schemeClr val="tx1"/>
                </a:solidFill>
                <a:latin typeface="Arial" panose="020B0604020202020204" pitchFamily="34" charset="0"/>
                <a:cs typeface="Arial" panose="020B0604020202020204" pitchFamily="34" charset="0"/>
              </a:rPr>
              <a:t> keyword, which allocates memory for </a:t>
            </a:r>
            <a:r>
              <a:rPr lang="en-US" sz="2200" dirty="0" smtClean="0">
                <a:solidFill>
                  <a:schemeClr val="tx1"/>
                </a:solidFill>
                <a:latin typeface="Arial" panose="020B0604020202020204" pitchFamily="34" charset="0"/>
                <a:cs typeface="Arial" panose="020B0604020202020204" pitchFamily="34" charset="0"/>
              </a:rPr>
              <a:t>it</a:t>
            </a:r>
          </a:p>
          <a:p>
            <a:pPr marL="457200" lvl="1" indent="803275">
              <a:lnSpc>
                <a:spcPct val="100000"/>
              </a:lnSpc>
              <a:buClr>
                <a:srgbClr val="007FA3"/>
              </a:buClr>
              <a:buNone/>
            </a:pPr>
            <a:r>
              <a:rPr lang="en-US" sz="2200" b="1" dirty="0" smtClean="0">
                <a:solidFill>
                  <a:schemeClr val="tx1"/>
                </a:solidFill>
                <a:latin typeface="Arial" panose="020B0604020202020204" pitchFamily="34" charset="0"/>
                <a:cs typeface="Arial" panose="020B0604020202020204" pitchFamily="34" charset="0"/>
              </a:rPr>
              <a:t>Employee myAssistant;</a:t>
            </a:r>
          </a:p>
          <a:p>
            <a:pPr marL="457200" lvl="1" indent="803275">
              <a:lnSpc>
                <a:spcPct val="100000"/>
              </a:lnSpc>
              <a:buClr>
                <a:srgbClr val="007FA3"/>
              </a:buClr>
              <a:buNone/>
            </a:pPr>
            <a:r>
              <a:rPr lang="en-US" sz="2200" b="1" dirty="0" smtClean="0">
                <a:solidFill>
                  <a:schemeClr val="tx1"/>
                </a:solidFill>
                <a:latin typeface="Arial" panose="020B0604020202020204" pitchFamily="34" charset="0"/>
                <a:cs typeface="Arial" panose="020B0604020202020204" pitchFamily="34" charset="0"/>
              </a:rPr>
              <a:t>myAssistant </a:t>
            </a:r>
            <a:r>
              <a:rPr lang="en-US" sz="2200" b="1" dirty="0">
                <a:solidFill>
                  <a:schemeClr val="tx1"/>
                </a:solidFill>
                <a:latin typeface="Arial" panose="020B0604020202020204" pitchFamily="34" charset="0"/>
                <a:cs typeface="Arial" panose="020B0604020202020204" pitchFamily="34" charset="0"/>
              </a:rPr>
              <a:t>= new Employee();</a:t>
            </a:r>
          </a:p>
          <a:p>
            <a:pPr lvl="1" indent="0">
              <a:lnSpc>
                <a:spcPct val="100000"/>
              </a:lnSpc>
              <a:buClr>
                <a:srgbClr val="007FA3"/>
              </a:buClr>
              <a:buNone/>
            </a:pPr>
            <a:r>
              <a:rPr lang="en-US" sz="2200" dirty="0">
                <a:solidFill>
                  <a:schemeClr val="tx1"/>
                </a:solidFill>
                <a:latin typeface="Arial" panose="020B0604020202020204" pitchFamily="34" charset="0"/>
                <a:cs typeface="Arial" panose="020B0604020202020204" pitchFamily="34" charset="0"/>
              </a:rPr>
              <a:t>-</a:t>
            </a:r>
            <a:r>
              <a:rPr lang="en-US" sz="2200" dirty="0" smtClean="0">
                <a:solidFill>
                  <a:schemeClr val="tx1"/>
                </a:solidFill>
                <a:latin typeface="Arial" panose="020B0604020202020204" pitchFamily="34" charset="0"/>
                <a:cs typeface="Arial" panose="020B0604020202020204" pitchFamily="34" charset="0"/>
              </a:rPr>
              <a:t>or-</a:t>
            </a:r>
          </a:p>
          <a:p>
            <a:pPr lvl="1" indent="860425">
              <a:lnSpc>
                <a:spcPct val="100000"/>
              </a:lnSpc>
              <a:buClr>
                <a:srgbClr val="007FA3"/>
              </a:buClr>
              <a:buNone/>
            </a:pPr>
            <a:r>
              <a:rPr lang="en-US" sz="2200" b="1" dirty="0" smtClean="0">
                <a:solidFill>
                  <a:schemeClr val="tx1"/>
                </a:solidFill>
                <a:latin typeface="Arial" panose="020B0604020202020204" pitchFamily="34" charset="0"/>
                <a:cs typeface="Arial" panose="020B0604020202020204" pitchFamily="34" charset="0"/>
              </a:rPr>
              <a:t>Employee </a:t>
            </a:r>
            <a:r>
              <a:rPr lang="en-US" sz="2200" b="1" dirty="0">
                <a:solidFill>
                  <a:schemeClr val="tx1"/>
                </a:solidFill>
                <a:latin typeface="Arial" panose="020B0604020202020204" pitchFamily="34" charset="0"/>
                <a:cs typeface="Arial" panose="020B0604020202020204" pitchFamily="34" charset="0"/>
              </a:rPr>
              <a:t>myAssistant = new Employee();</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When you create an object, you call its </a:t>
            </a:r>
            <a:r>
              <a:rPr lang="en-US" sz="2200" dirty="0" smtClean="0">
                <a:solidFill>
                  <a:schemeClr val="tx1"/>
                </a:solidFill>
                <a:latin typeface="Arial" panose="020B0604020202020204" pitchFamily="34" charset="0"/>
                <a:cs typeface="Arial" panose="020B0604020202020204" pitchFamily="34" charset="0"/>
              </a:rPr>
              <a:t>constructor</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4791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Objects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3)</a:t>
            </a:r>
          </a:p>
        </p:txBody>
      </p:sp>
      <p:sp>
        <p:nvSpPr>
          <p:cNvPr id="3" name="Text Placeholder 2"/>
          <p:cNvSpPr>
            <a:spLocks noGrp="1"/>
          </p:cNvSpPr>
          <p:nvPr>
            <p:ph idx="1"/>
          </p:nvPr>
        </p:nvSpPr>
        <p:spPr>
          <a:xfrm>
            <a:off x="592017" y="1538818"/>
            <a:ext cx="8188446" cy="2985433"/>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Because identifiers for objects are references to their memory addresses, you can call any class a </a:t>
            </a:r>
            <a:r>
              <a:rPr lang="en-US" sz="2200" b="1" dirty="0">
                <a:solidFill>
                  <a:schemeClr val="tx1"/>
                </a:solidFill>
                <a:latin typeface="Arial" panose="020B0604020202020204" pitchFamily="34" charset="0"/>
                <a:cs typeface="Arial" panose="020B0604020202020204" pitchFamily="34" charset="0"/>
              </a:rPr>
              <a:t>reference type</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 type that refers to a specific memory location</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Value types </a:t>
            </a:r>
            <a:r>
              <a:rPr lang="en-US" sz="2200" dirty="0">
                <a:solidFill>
                  <a:schemeClr val="tx1"/>
                </a:solidFill>
                <a:latin typeface="Arial" panose="020B0604020202020204" pitchFamily="34" charset="0"/>
                <a:cs typeface="Arial" panose="020B0604020202020204" pitchFamily="34" charset="0"/>
              </a:rPr>
              <a:t>hold values as opposed to memory addresses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Examples: </a:t>
            </a:r>
            <a:r>
              <a:rPr lang="en-US" sz="2200" b="1" dirty="0">
                <a:solidFill>
                  <a:schemeClr val="tx1"/>
                </a:solidFill>
                <a:latin typeface="Arial" panose="020B0604020202020204" pitchFamily="34" charset="0"/>
                <a:cs typeface="Arial" panose="020B0604020202020204" pitchFamily="34" charset="0"/>
              </a:rPr>
              <a:t>int, double,</a:t>
            </a:r>
            <a:r>
              <a:rPr lang="en-US" sz="2200" dirty="0">
                <a:solidFill>
                  <a:schemeClr val="tx1"/>
                </a:solidFill>
                <a:latin typeface="Arial" panose="020B0604020202020204" pitchFamily="34" charset="0"/>
                <a:cs typeface="Arial" panose="020B0604020202020204" pitchFamily="34" charset="0"/>
              </a:rPr>
              <a:t> and </a:t>
            </a:r>
            <a:r>
              <a:rPr lang="en-US" sz="2200" b="1" dirty="0">
                <a:solidFill>
                  <a:schemeClr val="tx1"/>
                </a:solidFill>
                <a:latin typeface="Arial" panose="020B0604020202020204" pitchFamily="34" charset="0"/>
                <a:cs typeface="Arial" panose="020B0604020202020204" pitchFamily="34" charset="0"/>
              </a:rPr>
              <a:t>char</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Invoking object</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An object that uses an instance </a:t>
            </a:r>
            <a:r>
              <a:rPr lang="en-US" sz="2200" dirty="0" smtClean="0">
                <a:solidFill>
                  <a:schemeClr val="tx1"/>
                </a:solidFill>
                <a:latin typeface="Arial" panose="020B0604020202020204" pitchFamily="34" charset="0"/>
                <a:cs typeface="Arial" panose="020B0604020202020204" pitchFamily="34" charset="0"/>
              </a:rPr>
              <a:t>method</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8528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Objects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3)</a:t>
            </a:r>
          </a:p>
        </p:txBody>
      </p:sp>
      <p:pic>
        <p:nvPicPr>
          <p:cNvPr id="7" name="Picture 6" descr="Figure 9-4 The CreateEmployee program. Program code. In the code, the words in the variable names are merged, and the code contains the following keywords: using static, class, static void, new. Line 1: using static, system, period, console, semicolon; Line 2: class, create employee. Line 3: left brace. Line 4: static void, main, left parenthesis, right parenthesis. Line 5: left brace. Line 6, indented twice: employee my assistant = new employee, left parenthesis, right parenthesis, semicolon. Line 7, indented twice: my assistant, period, welcome message, left parenthesis, right parenthesis, semicolon. Line 8: right brace. Line 9: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676756"/>
            <a:ext cx="5416095" cy="2590088"/>
          </a:xfrm>
          <a:prstGeom prst="rect">
            <a:avLst/>
          </a:prstGeom>
        </p:spPr>
      </p:pic>
      <p:pic>
        <p:nvPicPr>
          <p:cNvPr id="8" name="Picture 7" descr="Figure 9-5 Output of the CreateEmployee program. The output of the program displays the following text. Line 1: welcome from employee hash 0. Line 2: how can I help you, question mark."/>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9121" y="4876800"/>
            <a:ext cx="4429829" cy="1187112"/>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3820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Passing Objects to Methods</a:t>
            </a:r>
            <a:endParaRPr lang="en-US" sz="2000" b="1" dirty="0">
              <a:solidFill>
                <a:srgbClr val="007FA3"/>
              </a:solidFill>
              <a:latin typeface="Arial" panose="020B0604020202020204" pitchFamily="34" charset="0"/>
              <a:cs typeface="Arial" panose="020B0604020202020204" pitchFamily="34" charset="0"/>
            </a:endParaRPr>
          </a:p>
        </p:txBody>
      </p:sp>
      <p:sp>
        <p:nvSpPr>
          <p:cNvPr id="3" name="Text Placeholder 2"/>
          <p:cNvSpPr>
            <a:spLocks noGrp="1"/>
          </p:cNvSpPr>
          <p:nvPr>
            <p:ph idx="1"/>
          </p:nvPr>
        </p:nvSpPr>
        <p:spPr>
          <a:xfrm>
            <a:off x="592017" y="1538818"/>
            <a:ext cx="8188446" cy="677108"/>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You can pass objects to methods just as you can pass variables that are simple data </a:t>
            </a:r>
            <a:r>
              <a:rPr lang="en-US" sz="2200" dirty="0" smtClean="0">
                <a:solidFill>
                  <a:schemeClr val="tx1"/>
                </a:solidFill>
                <a:latin typeface="Arial" panose="020B0604020202020204" pitchFamily="34" charset="0"/>
                <a:cs typeface="Arial" panose="020B0604020202020204" pitchFamily="34" charset="0"/>
              </a:rPr>
              <a:t>types</a:t>
            </a:r>
            <a:endParaRPr lang="en-US" sz="2200" dirty="0">
              <a:solidFill>
                <a:schemeClr val="tx1"/>
              </a:solidFill>
              <a:latin typeface="Arial" panose="020B0604020202020204" pitchFamily="34" charset="0"/>
              <a:cs typeface="Arial" panose="020B0604020202020204" pitchFamily="34" charset="0"/>
            </a:endParaRPr>
          </a:p>
        </p:txBody>
      </p:sp>
      <p:pic>
        <p:nvPicPr>
          <p:cNvPr id="5" name="Picture 4" descr="Figure 9-6 The CreateTwoEmployees program. Program code. In the code, the words in the variable names are merged, and the code contains the following keywords: using static, class, static void, new, string. Line 1: using static, system, period, console, semicolon. Line 2: class, create two employees. Line 3: left brace. Line 4, indented once: static void, main, left parenthesis, right parenthesis. Line 5, indented once: left brace. Line 6, indented twice: employee a worker = new employee, left parenthesis, right parenthesis, semicolon. Line 7, indented twice: employee another worker = new employee, left parenthesis, right parenthesis, semicolon. Line 8, indented twice: display employee data, left parenthesis, open quotes, first, close quotes, a worker, right parenthesis, semicolon. Line 9, indented twice: display employee data, left parenthesis, open quotes, second, close quotes, another worker, right parenthesis, semicolon. Line 10: right brace. Line 11: static void, display employee data, left parenthesis, string order, employee e m p, right parenthesis. Line 12: left brace. Line 13, indented once: write line, left parenthesis, open quotes, back slash, n, left brace, 0, right brace, employee's message, colon, close quotes, order, right parenthesis, semicolon. Line 14, indented once: e m p, period, welcome message, left parenthesis, right parenthesis, semicolon. Line 15, indented once: right brace. Line 16: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108" y="2384906"/>
            <a:ext cx="4062153" cy="2280458"/>
          </a:xfrm>
          <a:prstGeom prst="rect">
            <a:avLst/>
          </a:prstGeom>
        </p:spPr>
      </p:pic>
      <p:pic>
        <p:nvPicPr>
          <p:cNvPr id="7" name="Picture 6" descr="Figure 9-7 Output of the CreateTwoEmployees program. The output of the program displays the following text. Line 1: first employee's message, colon. Line 2: welcome from Employee hash 0. Line 3: how can I help you, question mark. Line 4: blank line. Line 5: second employee's message, colon. Line 6: welcome from employee hash 0. Line 7: how can I help you, question mark."/>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9934" y="4569473"/>
            <a:ext cx="3081480" cy="1606025"/>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4125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Properties </a:t>
            </a:r>
            <a:r>
              <a:rPr lang="en-US" sz="2000" dirty="0">
                <a:solidFill>
                  <a:srgbClr val="007FA3"/>
                </a:solidFill>
                <a:latin typeface="Arial" panose="020B0604020202020204" pitchFamily="34" charset="0"/>
                <a:cs typeface="Arial" panose="020B0604020202020204" pitchFamily="34" charset="0"/>
              </a:rPr>
              <a:t>(1 of 4)</a:t>
            </a:r>
          </a:p>
        </p:txBody>
      </p:sp>
      <p:sp>
        <p:nvSpPr>
          <p:cNvPr id="3" name="Text Placeholder 2"/>
          <p:cNvSpPr>
            <a:spLocks noGrp="1"/>
          </p:cNvSpPr>
          <p:nvPr>
            <p:ph idx="1"/>
          </p:nvPr>
        </p:nvSpPr>
        <p:spPr>
          <a:xfrm>
            <a:off x="592017" y="1538818"/>
            <a:ext cx="8188446" cy="4154984"/>
          </a:xfrm>
        </p:spPr>
        <p:txBody>
          <a:bodyPr/>
          <a:lstStyle/>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Property</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 member of a class that provides access to a field of a class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Defines how fields will be set and retrieved</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Properties have </a:t>
            </a:r>
            <a:r>
              <a:rPr lang="en-US" sz="2200" b="1" dirty="0">
                <a:solidFill>
                  <a:schemeClr val="tx1"/>
                </a:solidFill>
                <a:latin typeface="Arial" panose="020B0604020202020204" pitchFamily="34" charset="0"/>
                <a:cs typeface="Arial" panose="020B0604020202020204" pitchFamily="34" charset="0"/>
              </a:rPr>
              <a:t>accessors</a:t>
            </a:r>
            <a:endParaRPr lang="en-US" sz="2200"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b="1" dirty="0">
                <a:solidFill>
                  <a:schemeClr val="tx1"/>
                </a:solidFill>
                <a:latin typeface="Arial" panose="020B0604020202020204" pitchFamily="34" charset="0"/>
                <a:cs typeface="Arial" panose="020B0604020202020204" pitchFamily="34" charset="0"/>
              </a:rPr>
              <a:t>set accessors </a:t>
            </a:r>
            <a:r>
              <a:rPr lang="en-US" sz="2200" dirty="0">
                <a:solidFill>
                  <a:schemeClr val="tx1"/>
                </a:solidFill>
                <a:latin typeface="Arial" panose="020B0604020202020204" pitchFamily="34" charset="0"/>
                <a:cs typeface="Arial" panose="020B0604020202020204" pitchFamily="34" charset="0"/>
              </a:rPr>
              <a:t>for setting an object’s fields – called </a:t>
            </a:r>
            <a:r>
              <a:rPr lang="en-US" sz="2200" b="1" dirty="0">
                <a:solidFill>
                  <a:schemeClr val="tx1"/>
                </a:solidFill>
                <a:latin typeface="Arial" panose="020B0604020202020204" pitchFamily="34" charset="0"/>
                <a:cs typeface="Arial" panose="020B0604020202020204" pitchFamily="34" charset="0"/>
              </a:rPr>
              <a:t>setter</a:t>
            </a:r>
          </a:p>
          <a:p>
            <a:pPr marL="740664" lvl="1" indent="-283464">
              <a:lnSpc>
                <a:spcPct val="100000"/>
              </a:lnSpc>
              <a:buClr>
                <a:srgbClr val="007FA3"/>
              </a:buClr>
              <a:buFont typeface="Arial" panose="020B0604020202020204" pitchFamily="34" charset="0"/>
              <a:buChar char="‒"/>
            </a:pPr>
            <a:r>
              <a:rPr lang="en-US" sz="2200" b="1" dirty="0">
                <a:solidFill>
                  <a:schemeClr val="tx1"/>
                </a:solidFill>
                <a:latin typeface="Arial" panose="020B0604020202020204" pitchFamily="34" charset="0"/>
                <a:cs typeface="Arial" panose="020B0604020202020204" pitchFamily="34" charset="0"/>
              </a:rPr>
              <a:t>get accessors </a:t>
            </a:r>
            <a:r>
              <a:rPr lang="en-US" sz="2200" dirty="0">
                <a:solidFill>
                  <a:schemeClr val="tx1"/>
                </a:solidFill>
                <a:latin typeface="Arial" panose="020B0604020202020204" pitchFamily="34" charset="0"/>
                <a:cs typeface="Arial" panose="020B0604020202020204" pitchFamily="34" charset="0"/>
              </a:rPr>
              <a:t>for retrieving the stored values – called </a:t>
            </a:r>
            <a:r>
              <a:rPr lang="en-US" sz="2200" b="1" dirty="0">
                <a:solidFill>
                  <a:schemeClr val="tx1"/>
                </a:solidFill>
                <a:latin typeface="Arial" panose="020B0604020202020204" pitchFamily="34" charset="0"/>
                <a:cs typeface="Arial" panose="020B0604020202020204" pitchFamily="34" charset="0"/>
              </a:rPr>
              <a:t>getter</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Readonly property</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Has only a </a:t>
            </a:r>
            <a:r>
              <a:rPr lang="en-US" sz="2200" b="1" dirty="0">
                <a:solidFill>
                  <a:schemeClr val="tx1"/>
                </a:solidFill>
                <a:latin typeface="Arial" panose="020B0604020202020204" pitchFamily="34" charset="0"/>
                <a:cs typeface="Arial" panose="020B0604020202020204" pitchFamily="34" charset="0"/>
              </a:rPr>
              <a:t>get</a:t>
            </a:r>
            <a:r>
              <a:rPr lang="en-US" sz="2200" dirty="0">
                <a:solidFill>
                  <a:schemeClr val="tx1"/>
                </a:solidFill>
                <a:latin typeface="Arial" panose="020B0604020202020204" pitchFamily="34" charset="0"/>
                <a:cs typeface="Arial" panose="020B0604020202020204" pitchFamily="34" charset="0"/>
              </a:rPr>
              <a:t> </a:t>
            </a:r>
            <a:r>
              <a:rPr lang="en-US" sz="2200" dirty="0" smtClean="0">
                <a:solidFill>
                  <a:schemeClr val="tx1"/>
                </a:solidFill>
                <a:latin typeface="Arial" panose="020B0604020202020204" pitchFamily="34" charset="0"/>
                <a:cs typeface="Arial" panose="020B0604020202020204" pitchFamily="34" charset="0"/>
              </a:rPr>
              <a:t>accessor</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3163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Properties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4)</a:t>
            </a:r>
          </a:p>
        </p:txBody>
      </p:sp>
      <p:pic>
        <p:nvPicPr>
          <p:cNvPr id="7" name="Picture 6" descr="Figure 9-8 Employee class with defined property. Program code. In the code, the words in the variable names are merged, and the code contains the following keywords: class, private i n t, public i n t, get, return, set, value, public void. Line 1: class, employee. Line 2: left brace. Line 3, indented once: private i n t, i d number, semicolon. Line 4, indented once, highlighted: public i n t, i d number. Line 5, indented once, highlighted: left brace. Line 6, indented twice, highlighted: get. Line 7, indented twice, highlighted: left brace. Line 8, indented three times, highlighted: return, i d number, semicolon. Line 9, indented twice, highlighted: right brace. Line 10, indented twice, highlighted: set. Line 11, indented twice, highlighted: left brace. Line 12, indented three times, highlighted: i d number = value, semicolon. Line 13, indented twice, highlighted: right brace. Line 14, indented once, highlighted: left brace. Line 15, indented once: public void, welcome message, left parenthesis, right parenthesis. Line 16, indented once: left brace. Line 17, indented twice: write line, left parenthesis, open quotes, welcome from employee hash, left brace, 0, right brace, close quotes, comma, i d number, right parenthesis, semicolon. Line 18, indented twice: write line, left parenthesis, open quotes, how can i help you, question mark, close quotes, right parenthesis, semicolon. Line 19, indented once: right brace. Line 20: right brace. Note: on line 17, notice that this statement uses the property i d number instead of the field, i d numb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1828800"/>
            <a:ext cx="5368506" cy="3975030"/>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9564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Properties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4)</a:t>
            </a:r>
          </a:p>
        </p:txBody>
      </p:sp>
      <p:sp>
        <p:nvSpPr>
          <p:cNvPr id="3" name="Text Placeholder 2"/>
          <p:cNvSpPr>
            <a:spLocks noGrp="1"/>
          </p:cNvSpPr>
          <p:nvPr>
            <p:ph idx="1"/>
          </p:nvPr>
        </p:nvSpPr>
        <p:spPr>
          <a:xfrm>
            <a:off x="592017" y="1538818"/>
            <a:ext cx="8188446" cy="2454518"/>
          </a:xfrm>
        </p:spPr>
        <p:txBody>
          <a:bodyPr/>
          <a:lstStyle/>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Contextual keywords</a:t>
            </a:r>
            <a:endParaRPr lang="en-US" sz="2200"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Identifiers that act like keywords in specific circumstances</a:t>
            </a:r>
          </a:p>
          <a:p>
            <a:pPr marL="740664" lvl="1" indent="-283464">
              <a:lnSpc>
                <a:spcPct val="100000"/>
              </a:lnSpc>
              <a:buClr>
                <a:srgbClr val="007FA3"/>
              </a:buClr>
              <a:buFont typeface="Arial" panose="020B0604020202020204" pitchFamily="34" charset="0"/>
              <a:buChar char="‒"/>
            </a:pPr>
            <a:r>
              <a:rPr lang="en-US" sz="2200" b="1" dirty="0">
                <a:solidFill>
                  <a:schemeClr val="tx1"/>
                </a:solidFill>
                <a:latin typeface="Arial" panose="020B0604020202020204" pitchFamily="34" charset="0"/>
                <a:cs typeface="Arial" panose="020B0604020202020204" pitchFamily="34" charset="0"/>
              </a:rPr>
              <a:t>Add, sync, await, dynamic, get, global, remove, set, value, partial, var, where, and yield</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Implicit parameter</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One that is undeclared and that gets its value automatically</a:t>
            </a: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097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Properties </a:t>
            </a:r>
            <a:r>
              <a:rPr lang="en-US" sz="2000" dirty="0" smtClean="0">
                <a:solidFill>
                  <a:srgbClr val="007FA3"/>
                </a:solidFill>
                <a:latin typeface="Arial" panose="020B0604020202020204" pitchFamily="34" charset="0"/>
                <a:cs typeface="Arial" panose="020B0604020202020204" pitchFamily="34" charset="0"/>
              </a:rPr>
              <a:t>(4 </a:t>
            </a:r>
            <a:r>
              <a:rPr lang="en-US" sz="2000" dirty="0">
                <a:solidFill>
                  <a:srgbClr val="007FA3"/>
                </a:solidFill>
                <a:latin typeface="Arial" panose="020B0604020202020204" pitchFamily="34" charset="0"/>
                <a:cs typeface="Arial" panose="020B0604020202020204" pitchFamily="34" charset="0"/>
              </a:rPr>
              <a:t>of 4)</a:t>
            </a:r>
          </a:p>
        </p:txBody>
      </p:sp>
      <p:sp>
        <p:nvSpPr>
          <p:cNvPr id="3" name="Text Placeholder 2"/>
          <p:cNvSpPr>
            <a:spLocks noGrp="1"/>
          </p:cNvSpPr>
          <p:nvPr>
            <p:ph idx="1"/>
          </p:nvPr>
        </p:nvSpPr>
        <p:spPr>
          <a:xfrm>
            <a:off x="592017" y="1538818"/>
            <a:ext cx="7942383" cy="1015663"/>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Figure 9-9 shows a complete application that uses the </a:t>
            </a:r>
            <a:r>
              <a:rPr lang="en-US" sz="2200" b="1" dirty="0">
                <a:solidFill>
                  <a:schemeClr val="tx1"/>
                </a:solidFill>
                <a:latin typeface="Arial" panose="020B0604020202020204" pitchFamily="34" charset="0"/>
                <a:cs typeface="Arial" panose="020B0604020202020204" pitchFamily="34" charset="0"/>
              </a:rPr>
              <a:t>Employee</a:t>
            </a:r>
            <a:r>
              <a:rPr lang="en-US" sz="2200" dirty="0">
                <a:solidFill>
                  <a:schemeClr val="tx1"/>
                </a:solidFill>
                <a:latin typeface="Arial" panose="020B0604020202020204" pitchFamily="34" charset="0"/>
                <a:cs typeface="Arial" panose="020B0604020202020204" pitchFamily="34" charset="0"/>
              </a:rPr>
              <a:t> class with accessors defined in Figure 9-8 and Figure 9-10 shows the output</a:t>
            </a:r>
          </a:p>
        </p:txBody>
      </p:sp>
      <p:pic>
        <p:nvPicPr>
          <p:cNvPr id="5" name="Picture 4" descr="Figure 9-9 The CreateEmployee2 application that uses the Employee class containing a property. Program code. In the code, the words in the variable names are merged, and the code contains the following keywords: using static, class, static void, new. Line 1: using static, system, period, console, semicolon; Line 2: class, create employee 2. Line 3: left brace. Line 4, indented once: static void, main, left parenthesis, right parenthesis. Line 5, indented once: left brace. Line 5, indented twice: employee my chef = new employee, left parenthesis, right parenthesis, semicolon. Line 6, indented twice: my chef, period, i d number = 2 3 4 5, semicolon. Line 7, indented twice: write line, left parenthesis, open quotes, i d number is, left brace, 0, right brace, close quotes, right parenthesis, comma, my chef, period, i d number, right parenthesis, semicolon. Line 8, indented twice: my chef, period, welcome message, left parenthesis, right parenthesis, semicolon. Line 9, indented twice: right brace. Line 10: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78787"/>
            <a:ext cx="5802394" cy="2147455"/>
          </a:xfrm>
          <a:prstGeom prst="rect">
            <a:avLst/>
          </a:prstGeom>
        </p:spPr>
      </p:pic>
      <p:pic>
        <p:nvPicPr>
          <p:cNvPr id="7" name="Picture 6" descr="Figure 9-10 Output of the CreateEmployee2 application. The output of the program displays the following text. Line 1: i d number is 2 3 4 5. Line 2: welcome from employee hash 2 3 4 5. Line 3: how can I help you, exclamation mark."/>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8921" y="5035727"/>
            <a:ext cx="3650029" cy="1099266"/>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1008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smtClean="0">
                <a:solidFill>
                  <a:srgbClr val="007FA3"/>
                </a:solidFill>
                <a:latin typeface="Arial" panose="020B0604020202020204" pitchFamily="34" charset="0"/>
                <a:cs typeface="Arial" panose="020B0604020202020204" pitchFamily="34" charset="0"/>
              </a:rPr>
              <a:t>Objectives </a:t>
            </a:r>
            <a:r>
              <a:rPr lang="en-US" sz="2000" dirty="0" smtClean="0">
                <a:solidFill>
                  <a:srgbClr val="007FA3"/>
                </a:solidFill>
                <a:latin typeface="Arial" panose="020B0604020202020204" pitchFamily="34" charset="0"/>
                <a:cs typeface="Arial" panose="020B0604020202020204" pitchFamily="34" charset="0"/>
              </a:rPr>
              <a:t>(1 of 2)</a:t>
            </a:r>
            <a:endParaRPr lang="en-US" sz="2000" dirty="0">
              <a:solidFill>
                <a:srgbClr val="007FA3"/>
              </a:solidFill>
              <a:latin typeface="Arial" panose="020B0604020202020204" pitchFamily="34" charset="0"/>
              <a:cs typeface="Arial" panose="020B0604020202020204" pitchFamily="34" charset="0"/>
            </a:endParaRPr>
          </a:p>
        </p:txBody>
      </p:sp>
      <p:sp>
        <p:nvSpPr>
          <p:cNvPr id="3" name="Text Placeholder 2"/>
          <p:cNvSpPr>
            <a:spLocks noGrp="1"/>
          </p:cNvSpPr>
          <p:nvPr>
            <p:ph idx="1"/>
          </p:nvPr>
        </p:nvSpPr>
        <p:spPr>
          <a:xfrm>
            <a:off x="592016" y="1538818"/>
            <a:ext cx="8323383" cy="3547125"/>
          </a:xfrm>
        </p:spPr>
        <p:txBody>
          <a:bodyPr/>
          <a:lstStyle/>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9.1</a:t>
            </a:r>
            <a:r>
              <a:rPr lang="en-US" sz="2400" dirty="0" smtClean="0">
                <a:solidFill>
                  <a:schemeClr val="tx1"/>
                </a:solidFill>
                <a:latin typeface="Arial" panose="020B0604020202020204" pitchFamily="34" charset="0"/>
                <a:cs typeface="Arial" panose="020B0604020202020204" pitchFamily="34" charset="0"/>
              </a:rPr>
              <a:t> Describe </a:t>
            </a:r>
            <a:r>
              <a:rPr lang="en-US" sz="2400" dirty="0">
                <a:solidFill>
                  <a:schemeClr val="tx1"/>
                </a:solidFill>
                <a:latin typeface="Arial" panose="020B0604020202020204" pitchFamily="34" charset="0"/>
                <a:cs typeface="Arial" panose="020B0604020202020204" pitchFamily="34" charset="0"/>
              </a:rPr>
              <a:t>class concepts</a:t>
            </a:r>
          </a:p>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9.2</a:t>
            </a:r>
            <a:r>
              <a:rPr lang="en-US" sz="2400" dirty="0" smtClean="0">
                <a:solidFill>
                  <a:schemeClr val="tx1"/>
                </a:solidFill>
                <a:latin typeface="Arial" panose="020B0604020202020204" pitchFamily="34" charset="0"/>
                <a:cs typeface="Arial" panose="020B0604020202020204" pitchFamily="34" charset="0"/>
              </a:rPr>
              <a:t> Create </a:t>
            </a:r>
            <a:r>
              <a:rPr lang="en-US" sz="2400" dirty="0">
                <a:solidFill>
                  <a:schemeClr val="tx1"/>
                </a:solidFill>
                <a:latin typeface="Arial" panose="020B0604020202020204" pitchFamily="34" charset="0"/>
                <a:cs typeface="Arial" panose="020B0604020202020204" pitchFamily="34" charset="0"/>
              </a:rPr>
              <a:t>classes from which objects can be instantiated</a:t>
            </a:r>
          </a:p>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9.3</a:t>
            </a:r>
            <a:r>
              <a:rPr lang="en-US" sz="2400" dirty="0" smtClean="0">
                <a:solidFill>
                  <a:schemeClr val="tx1"/>
                </a:solidFill>
                <a:latin typeface="Arial" panose="020B0604020202020204" pitchFamily="34" charset="0"/>
                <a:cs typeface="Arial" panose="020B0604020202020204" pitchFamily="34" charset="0"/>
              </a:rPr>
              <a:t> Create </a:t>
            </a:r>
            <a:r>
              <a:rPr lang="en-US" sz="2400" dirty="0">
                <a:solidFill>
                  <a:schemeClr val="tx1"/>
                </a:solidFill>
                <a:latin typeface="Arial" panose="020B0604020202020204" pitchFamily="34" charset="0"/>
                <a:cs typeface="Arial" panose="020B0604020202020204" pitchFamily="34" charset="0"/>
              </a:rPr>
              <a:t>objects</a:t>
            </a:r>
          </a:p>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9.4</a:t>
            </a:r>
            <a:r>
              <a:rPr lang="en-US" sz="2400" dirty="0" smtClean="0">
                <a:solidFill>
                  <a:schemeClr val="tx1"/>
                </a:solidFill>
                <a:latin typeface="Arial" panose="020B0604020202020204" pitchFamily="34" charset="0"/>
                <a:cs typeface="Arial" panose="020B0604020202020204" pitchFamily="34" charset="0"/>
              </a:rPr>
              <a:t> Create </a:t>
            </a:r>
            <a:r>
              <a:rPr lang="en-US" sz="2400" dirty="0">
                <a:solidFill>
                  <a:schemeClr val="tx1"/>
                </a:solidFill>
                <a:latin typeface="Arial" panose="020B0604020202020204" pitchFamily="34" charset="0"/>
                <a:cs typeface="Arial" panose="020B0604020202020204" pitchFamily="34" charset="0"/>
              </a:rPr>
              <a:t>properties, including auto-implemented properties</a:t>
            </a:r>
          </a:p>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9.5</a:t>
            </a:r>
            <a:r>
              <a:rPr lang="en-US" sz="2400" dirty="0" smtClean="0">
                <a:solidFill>
                  <a:schemeClr val="tx1"/>
                </a:solidFill>
                <a:latin typeface="Arial" panose="020B0604020202020204" pitchFamily="34" charset="0"/>
                <a:cs typeface="Arial" panose="020B0604020202020204" pitchFamily="34" charset="0"/>
              </a:rPr>
              <a:t> Use </a:t>
            </a:r>
            <a:r>
              <a:rPr lang="en-US" sz="2400" b="1" dirty="0">
                <a:solidFill>
                  <a:schemeClr val="tx1"/>
                </a:solidFill>
                <a:latin typeface="Arial" panose="020B0604020202020204" pitchFamily="34" charset="0"/>
                <a:cs typeface="Arial" panose="020B0604020202020204" pitchFamily="34" charset="0"/>
              </a:rPr>
              <a:t>public</a:t>
            </a:r>
            <a:r>
              <a:rPr lang="en-US" sz="2400" dirty="0">
                <a:solidFill>
                  <a:schemeClr val="tx1"/>
                </a:solidFill>
                <a:latin typeface="Arial" panose="020B0604020202020204" pitchFamily="34" charset="0"/>
                <a:cs typeface="Arial" panose="020B0604020202020204" pitchFamily="34" charset="0"/>
              </a:rPr>
              <a:t> and </a:t>
            </a:r>
            <a:r>
              <a:rPr lang="en-US" sz="2400" b="1" dirty="0">
                <a:solidFill>
                  <a:schemeClr val="tx1"/>
                </a:solidFill>
                <a:latin typeface="Arial" panose="020B0604020202020204" pitchFamily="34" charset="0"/>
                <a:cs typeface="Arial" panose="020B0604020202020204" pitchFamily="34" charset="0"/>
              </a:rPr>
              <a:t>private</a:t>
            </a:r>
            <a:r>
              <a:rPr lang="en-US" sz="2400" dirty="0">
                <a:solidFill>
                  <a:schemeClr val="tx1"/>
                </a:solidFill>
                <a:latin typeface="Arial" panose="020B0604020202020204" pitchFamily="34" charset="0"/>
                <a:cs typeface="Arial" panose="020B0604020202020204" pitchFamily="34" charset="0"/>
              </a:rPr>
              <a:t> access modifiers</a:t>
            </a:r>
          </a:p>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9.6</a:t>
            </a:r>
            <a:r>
              <a:rPr lang="en-US" sz="2400" dirty="0" smtClean="0">
                <a:solidFill>
                  <a:schemeClr val="tx1"/>
                </a:solidFill>
                <a:latin typeface="Arial" panose="020B0604020202020204" pitchFamily="34" charset="0"/>
                <a:cs typeface="Arial" panose="020B0604020202020204" pitchFamily="34" charset="0"/>
              </a:rPr>
              <a:t> Use </a:t>
            </a:r>
            <a:r>
              <a:rPr lang="en-US" sz="2400" dirty="0">
                <a:solidFill>
                  <a:schemeClr val="tx1"/>
                </a:solidFill>
                <a:latin typeface="Arial" panose="020B0604020202020204" pitchFamily="34" charset="0"/>
                <a:cs typeface="Arial" panose="020B0604020202020204" pitchFamily="34" charset="0"/>
              </a:rPr>
              <a:t>the </a:t>
            </a:r>
            <a:r>
              <a:rPr lang="en-US" sz="2400" b="1" dirty="0">
                <a:solidFill>
                  <a:schemeClr val="tx1"/>
                </a:solidFill>
                <a:latin typeface="Arial" panose="020B0604020202020204" pitchFamily="34" charset="0"/>
                <a:cs typeface="Arial" panose="020B0604020202020204" pitchFamily="34" charset="0"/>
              </a:rPr>
              <a:t>this</a:t>
            </a:r>
            <a:r>
              <a:rPr lang="en-US" sz="2400" dirty="0">
                <a:solidFill>
                  <a:schemeClr val="tx1"/>
                </a:solidFill>
                <a:latin typeface="Arial" panose="020B0604020202020204" pitchFamily="34" charset="0"/>
                <a:cs typeface="Arial" panose="020B0604020202020204" pitchFamily="34" charset="0"/>
              </a:rPr>
              <a:t> reference</a:t>
            </a: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775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0282"/>
            <a:ext cx="7696200" cy="938917"/>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Using Auto-Implemented Properties </a:t>
            </a:r>
            <a:r>
              <a:rPr lang="en-US" sz="2000" dirty="0">
                <a:solidFill>
                  <a:srgbClr val="007FA3"/>
                </a:solidFill>
                <a:latin typeface="Arial" panose="020B0604020202020204" pitchFamily="34" charset="0"/>
                <a:cs typeface="Arial" panose="020B0604020202020204" pitchFamily="34" charset="0"/>
              </a:rPr>
              <a:t>(1 of 2)</a:t>
            </a:r>
          </a:p>
        </p:txBody>
      </p:sp>
      <p:sp>
        <p:nvSpPr>
          <p:cNvPr id="3" name="Content Placeholder 2"/>
          <p:cNvSpPr>
            <a:spLocks noGrp="1"/>
          </p:cNvSpPr>
          <p:nvPr>
            <p:ph idx="1"/>
          </p:nvPr>
        </p:nvSpPr>
        <p:spPr>
          <a:xfrm>
            <a:off x="592017" y="1538818"/>
            <a:ext cx="7713783" cy="3547125"/>
          </a:xfrm>
        </p:spPr>
        <p:txBody>
          <a:bodyPr/>
          <a:lstStyle/>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Auto-implemented property</a:t>
            </a:r>
            <a:endParaRPr lang="en-US" sz="2200"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Also called </a:t>
            </a:r>
            <a:r>
              <a:rPr lang="en-US" sz="2200" b="1" dirty="0">
                <a:solidFill>
                  <a:schemeClr val="tx1"/>
                </a:solidFill>
                <a:latin typeface="Arial" panose="020B0604020202020204" pitchFamily="34" charset="0"/>
                <a:cs typeface="Arial" panose="020B0604020202020204" pitchFamily="34" charset="0"/>
              </a:rPr>
              <a:t>automatic properties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The property’s implementation is created for you automatically with the assumption that:</a:t>
            </a:r>
          </a:p>
          <a:p>
            <a:pPr marL="1143000" lvl="2" indent="-228600">
              <a:lnSpc>
                <a:spcPct val="100000"/>
              </a:lnSpc>
              <a:spcBef>
                <a:spcPts val="600"/>
              </a:spcBef>
              <a:buClr>
                <a:srgbClr val="007FA3"/>
              </a:buClr>
              <a:buFont typeface="Wingdings" panose="05000000000000000000" pitchFamily="2" charset="2"/>
              <a:buChar char="§"/>
            </a:pPr>
            <a:r>
              <a:rPr lang="en-US" sz="2200" dirty="0">
                <a:solidFill>
                  <a:schemeClr val="tx1"/>
                </a:solidFill>
                <a:latin typeface="Arial" panose="020B0604020202020204" pitchFamily="34" charset="0"/>
                <a:cs typeface="Arial" panose="020B0604020202020204" pitchFamily="34" charset="0"/>
              </a:rPr>
              <a:t>The </a:t>
            </a:r>
            <a:r>
              <a:rPr lang="en-US" sz="2200" b="1" dirty="0">
                <a:solidFill>
                  <a:schemeClr val="tx1"/>
                </a:solidFill>
                <a:latin typeface="Arial" panose="020B0604020202020204" pitchFamily="34" charset="0"/>
                <a:cs typeface="Arial" panose="020B0604020202020204" pitchFamily="34" charset="0"/>
              </a:rPr>
              <a:t>set</a:t>
            </a:r>
            <a:r>
              <a:rPr lang="en-US" sz="2200" dirty="0">
                <a:solidFill>
                  <a:schemeClr val="tx1"/>
                </a:solidFill>
                <a:latin typeface="Arial" panose="020B0604020202020204" pitchFamily="34" charset="0"/>
                <a:cs typeface="Arial" panose="020B0604020202020204" pitchFamily="34" charset="0"/>
              </a:rPr>
              <a:t> accessor should simply assign a value to the appropriate field</a:t>
            </a:r>
          </a:p>
          <a:p>
            <a:pPr marL="1143000" lvl="2" indent="-228600">
              <a:lnSpc>
                <a:spcPct val="100000"/>
              </a:lnSpc>
              <a:spcBef>
                <a:spcPts val="600"/>
              </a:spcBef>
              <a:buClr>
                <a:srgbClr val="007FA3"/>
              </a:buClr>
              <a:buFont typeface="Wingdings" panose="05000000000000000000" pitchFamily="2" charset="2"/>
              <a:buChar char="§"/>
            </a:pPr>
            <a:r>
              <a:rPr lang="en-US" sz="2200" dirty="0">
                <a:solidFill>
                  <a:schemeClr val="tx1"/>
                </a:solidFill>
                <a:latin typeface="Arial" panose="020B0604020202020204" pitchFamily="34" charset="0"/>
                <a:cs typeface="Arial" panose="020B0604020202020204" pitchFamily="34" charset="0"/>
              </a:rPr>
              <a:t>The </a:t>
            </a:r>
            <a:r>
              <a:rPr lang="en-US" sz="2200" b="1" dirty="0">
                <a:solidFill>
                  <a:schemeClr val="tx1"/>
                </a:solidFill>
                <a:latin typeface="Arial" panose="020B0604020202020204" pitchFamily="34" charset="0"/>
                <a:cs typeface="Arial" panose="020B0604020202020204" pitchFamily="34" charset="0"/>
              </a:rPr>
              <a:t>get</a:t>
            </a:r>
            <a:r>
              <a:rPr lang="en-US" sz="2200" dirty="0">
                <a:solidFill>
                  <a:schemeClr val="tx1"/>
                </a:solidFill>
                <a:latin typeface="Arial" panose="020B0604020202020204" pitchFamily="34" charset="0"/>
                <a:cs typeface="Arial" panose="020B0604020202020204" pitchFamily="34" charset="0"/>
              </a:rPr>
              <a:t> accessor should simply return the field</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When you use an auto-implemented property, you do not need to declare the field that corresponds to the </a:t>
            </a:r>
            <a:r>
              <a:rPr lang="en-US" sz="2200" dirty="0" smtClean="0">
                <a:solidFill>
                  <a:schemeClr val="tx1"/>
                </a:solidFill>
                <a:latin typeface="Arial" panose="020B0604020202020204" pitchFamily="34" charset="0"/>
                <a:cs typeface="Arial" panose="020B0604020202020204" pitchFamily="34" charset="0"/>
              </a:rPr>
              <a:t>property</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741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69620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Using Auto-Implemented Properties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2)</a:t>
            </a:r>
          </a:p>
        </p:txBody>
      </p:sp>
      <p:pic>
        <p:nvPicPr>
          <p:cNvPr id="7" name="Picture 6" descr="Figure 9-11 An Employee class with no declared fields and auto-implemented properties, and a program that uses them. Program code. In the code, the words in the variable names are merged, and the code contains the following keywords: using static, class, static void, new, public i n t, get, set, public double. Line 1: using static, system, period, console, semicolon. Line 2: class, create employee 3. Line 3: left brace. Line 4, indented once: static void, main, left parenthesis, right parenthesis, semicolon. Line 5, indented once: left brace. Line 6, indented twice: employee a worker = new employee, left parenthesis, right parenthesis, semicolon. Line 7, indented twice: a worker, period, i d number = 3 8 7 2, semicolon. Line 8, indented twice: a worker, period, salary = 22.11, semicolon. Line 9, indented twice: write line, left parenthesis, open quotes, employee hash, left brace, 0, right brace, makes, left brace, 1, right brace, close quotes, comma. Line 10, indented three times: a worker, period, i d number, comma, a worker, period, salary, period, string, left parenthesis, open quotes, c, close quotes, right parenthesis, right parenthesis, semicolon. Line 11, indented once: right brace. Line 12: right brace. Line 13: class, employee. Line 14: left brace. Line 15, indented once: public i n t, i d number, left brace, get, semicolon, set, semicolon, right brace. Line 16, indented once: public double, salary, left brace, get, semicolon, set, semicolon, right brace. Line 17: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662844"/>
            <a:ext cx="4929492" cy="3015380"/>
          </a:xfrm>
          <a:prstGeom prst="rect">
            <a:avLst/>
          </a:prstGeom>
        </p:spPr>
      </p:pic>
      <p:pic>
        <p:nvPicPr>
          <p:cNvPr id="8" name="Picture 7" descr="Figure 9-12 Output of the CreateEmployee3 application. The output of the program displays the following text. Line 1: employee hash 3 8 7 2 makes $22.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0466" y="5181600"/>
            <a:ext cx="4339060" cy="845749"/>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063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69620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More About public and private Access Modifiers </a:t>
            </a:r>
            <a:r>
              <a:rPr lang="en-US" sz="2000" dirty="0">
                <a:solidFill>
                  <a:srgbClr val="007FA3"/>
                </a:solidFill>
                <a:latin typeface="Arial" panose="020B0604020202020204" pitchFamily="34" charset="0"/>
                <a:cs typeface="Arial" panose="020B0604020202020204" pitchFamily="34" charset="0"/>
              </a:rPr>
              <a:t>(1 of 3)</a:t>
            </a:r>
          </a:p>
        </p:txBody>
      </p:sp>
      <p:sp>
        <p:nvSpPr>
          <p:cNvPr id="3" name="Content Placeholder 2"/>
          <p:cNvSpPr>
            <a:spLocks noGrp="1"/>
          </p:cNvSpPr>
          <p:nvPr>
            <p:ph idx="1"/>
          </p:nvPr>
        </p:nvSpPr>
        <p:spPr>
          <a:xfrm>
            <a:off x="592017" y="1538818"/>
            <a:ext cx="7866183" cy="3323987"/>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Methods are usually declared as </a:t>
            </a:r>
            <a:r>
              <a:rPr lang="en-US" sz="2200" b="1" dirty="0" smtClean="0">
                <a:solidFill>
                  <a:schemeClr val="tx1"/>
                </a:solidFill>
                <a:latin typeface="Arial" panose="020B0604020202020204" pitchFamily="34" charset="0"/>
                <a:cs typeface="Arial" panose="020B0604020202020204" pitchFamily="34" charset="0"/>
              </a:rPr>
              <a:t>public</a:t>
            </a:r>
            <a:endParaRPr lang="en-US" sz="2200" dirty="0">
              <a:solidFill>
                <a:schemeClr val="tx1"/>
              </a:solidFill>
              <a:latin typeface="Arial" panose="020B0604020202020204" pitchFamily="34" charset="0"/>
              <a:cs typeface="Arial" panose="020B0604020202020204" pitchFamily="34" charset="0"/>
            </a:endParaRP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Fields are usually declared </a:t>
            </a:r>
            <a:r>
              <a:rPr lang="en-US" sz="2200" dirty="0" smtClean="0">
                <a:solidFill>
                  <a:schemeClr val="tx1"/>
                </a:solidFill>
                <a:latin typeface="Arial" panose="020B0604020202020204" pitchFamily="34" charset="0"/>
                <a:cs typeface="Arial" panose="020B0604020202020204" pitchFamily="34" charset="0"/>
              </a:rPr>
              <a:t>as </a:t>
            </a:r>
            <a:r>
              <a:rPr lang="en-US" sz="2200" b="1" dirty="0" smtClean="0">
                <a:solidFill>
                  <a:schemeClr val="tx1"/>
                </a:solidFill>
                <a:latin typeface="Arial" panose="020B0604020202020204" pitchFamily="34" charset="0"/>
                <a:cs typeface="Arial" panose="020B0604020202020204" pitchFamily="34" charset="0"/>
              </a:rPr>
              <a:t>private</a:t>
            </a:r>
            <a:endParaRPr lang="en-US" sz="2200" b="1"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Data should be hidden when at all possible, and access to it should be controlled by well-designed </a:t>
            </a:r>
            <a:r>
              <a:rPr lang="en-US" sz="2200" dirty="0" smtClean="0">
                <a:solidFill>
                  <a:schemeClr val="tx1"/>
                </a:solidFill>
                <a:latin typeface="Arial" panose="020B0604020202020204" pitchFamily="34" charset="0"/>
                <a:cs typeface="Arial" panose="020B0604020202020204" pitchFamily="34" charset="0"/>
              </a:rPr>
              <a:t>accessors</a:t>
            </a:r>
            <a:endParaRPr lang="en-US" sz="2200"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You can create a </a:t>
            </a:r>
            <a:r>
              <a:rPr lang="en-US" sz="2200" b="1" dirty="0">
                <a:solidFill>
                  <a:schemeClr val="tx1"/>
                </a:solidFill>
                <a:latin typeface="Arial" panose="020B0604020202020204" pitchFamily="34" charset="0"/>
                <a:cs typeface="Arial" panose="020B0604020202020204" pitchFamily="34" charset="0"/>
              </a:rPr>
              <a:t>public</a:t>
            </a:r>
            <a:r>
              <a:rPr lang="en-US" sz="2200" dirty="0">
                <a:solidFill>
                  <a:schemeClr val="tx1"/>
                </a:solidFill>
                <a:latin typeface="Arial" panose="020B0604020202020204" pitchFamily="34" charset="0"/>
                <a:cs typeface="Arial" panose="020B0604020202020204" pitchFamily="34" charset="0"/>
              </a:rPr>
              <a:t> data field when you want all objects of a class to contain the same value</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A named constant within a class is always </a:t>
            </a:r>
            <a:r>
              <a:rPr lang="en-US" sz="2200" b="1" dirty="0">
                <a:solidFill>
                  <a:schemeClr val="tx1"/>
                </a:solidFill>
                <a:latin typeface="Arial" panose="020B0604020202020204" pitchFamily="34" charset="0"/>
                <a:cs typeface="Arial" panose="020B0604020202020204" pitchFamily="34" charset="0"/>
              </a:rPr>
              <a:t>static</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Belongs to the entire class, not to any particular </a:t>
            </a:r>
            <a:r>
              <a:rPr lang="en-US" sz="2200" dirty="0" smtClean="0">
                <a:solidFill>
                  <a:schemeClr val="tx1"/>
                </a:solidFill>
                <a:latin typeface="Arial" panose="020B0604020202020204" pitchFamily="34" charset="0"/>
                <a:cs typeface="Arial" panose="020B0604020202020204" pitchFamily="34" charset="0"/>
              </a:rPr>
              <a:t>instance</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199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69620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More About public and private Access Modifiers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3)</a:t>
            </a:r>
          </a:p>
        </p:txBody>
      </p:sp>
      <p:pic>
        <p:nvPicPr>
          <p:cNvPr id="7" name="Picture 6" descr="Figure 9-14 The Carpet class. Program code. In the code, the words in the variable names are merged, and the code contains the following keywords: class, public c o n s t string, private i n t, public i n t, get, return, set, value, private void. Line 1: class, carpet. Line 2: left brace. Line 3, indented once, highlighted: public c o n s t string, motto= open quotes, our carpets are quality-made, close quotes, semicolon. Line 4, indented once: private i n t, length, semicolon. Line 5, indented once: private i n t, width, semicolon. Line 6, indented once: private i n t, area, semicolon. Line 7: public i n t, length. Line 8: left brace. Line 9, indented once: get. Line 10, indented once: left brace. Line 11, indented twice: return, length, semicolon. Line 12, indented once: right brace. Line 13, indented once: set. Line 14, indented once: left brace. Line 15, indented twice: length = value, semicolon. Line 16, indented twice: c ay l c area, left parenthesis, right parenthesis, semicolon. Line 17, indented once: right brace. Line 18: right brace. Line 19: public i n t, width. Line 20: left brace. Line 21, indented once: get. Line 22, indented once: left brace. Line 23, indented twice: return, width, semicolon. Line 24, indented once: right brace. Line 25, indented once: set. Line 26, indented once: left brace. Line 27, indented twice: width = value, semicolon. Line 28, indented twice: c ay l c area, left parenthesis, right parenthesis, semicolon. Line 29, indented once: right brace. Line 30: right brace. Line 31: public i n t, area. Line 32: left brace. Line 33, indented once: get. Line 34, indented once: left brace. Line 35, indented twice: return, area, semicolon. Line 36, indented once: right brace. Line 37: right brace. Line 38, highlighted: private void, c ay l c area, left parenthesis, right parenthesis. Line 39, indented once, highlighted: left brace. Line 40, indented twice, highlighted: area = length asterisk width, semicolon. Line 41, indented once, highlighted: right brace. Line 42: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1550706"/>
            <a:ext cx="3328486" cy="4462265"/>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158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69620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More About public and private Access Modifiers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3)</a:t>
            </a:r>
          </a:p>
        </p:txBody>
      </p:sp>
      <p:sp>
        <p:nvSpPr>
          <p:cNvPr id="3" name="Content Placeholder 2"/>
          <p:cNvSpPr>
            <a:spLocks noGrp="1"/>
          </p:cNvSpPr>
          <p:nvPr>
            <p:ph idx="1"/>
          </p:nvPr>
        </p:nvSpPr>
        <p:spPr>
          <a:xfrm>
            <a:off x="592017" y="1538818"/>
            <a:ext cx="7866183" cy="1015663"/>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Figure 9-15 shows a program that instantiates and uses a </a:t>
            </a:r>
            <a:r>
              <a:rPr lang="en-US" sz="2200" b="1" dirty="0">
                <a:solidFill>
                  <a:schemeClr val="tx1"/>
                </a:solidFill>
                <a:latin typeface="Arial" panose="020B0604020202020204" pitchFamily="34" charset="0"/>
                <a:cs typeface="Arial" panose="020B0604020202020204" pitchFamily="34" charset="0"/>
              </a:rPr>
              <a:t>Carpet</a:t>
            </a:r>
            <a:r>
              <a:rPr lang="en-US" sz="2200" dirty="0">
                <a:solidFill>
                  <a:schemeClr val="tx1"/>
                </a:solidFill>
                <a:latin typeface="Arial" panose="020B0604020202020204" pitchFamily="34" charset="0"/>
                <a:cs typeface="Arial" panose="020B0604020202020204" pitchFamily="34" charset="0"/>
              </a:rPr>
              <a:t> object and Figure 9-16 shows the results when the program executes</a:t>
            </a:r>
          </a:p>
        </p:txBody>
      </p:sp>
      <p:pic>
        <p:nvPicPr>
          <p:cNvPr id="5" name="Picture 4" descr="Figure 9-15 The TestCarpet program. Program code. In the code, the words in the variable names are merged, and the code contains the following keywords: using static, class, static void, new. Line 1: using static, system, period, console, semicolon. Line 2: class, test carpet. Line 3: left brace. Line 4, indented once: static void, main, left parenthesis, right parenthesis. Line 5, indented once: left brace. Line 6, indented twice: carpet a rug = new, carpet, left parenthesis, right parenthesis, semicolon. Line 7, indented twice: a rug, period, width = 12, semicolon. Line 8, indented twice: a rug, period, length = 14, semicolon. Line 9, indented twice: write, left parenthesis, open quotes, the, left brace, 0, right brace, asterisk left brace, 1, right brace, carpet, close quotes, comma, a rug, period, width, comma, a rug, period, length, right parenthesis, semicolon. Line 10, indented twice: write line, left parenthesis, open quotes, has an area of, left brace, 0, right brace, close quotes, comma, a rug, period, area, right parenthesis, semicolon. Line 11, indented twice: write line, left parenthesis, open quotes, our motto is, colon, left brace, 0, right brace, close quotes, comma, carpet, period, motto, right parenthesis, semicolon. Line 12, indented once: right brace. Line 13: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754640"/>
            <a:ext cx="4710545" cy="2217294"/>
          </a:xfrm>
          <a:prstGeom prst="rect">
            <a:avLst/>
          </a:prstGeom>
        </p:spPr>
      </p:pic>
      <p:pic>
        <p:nvPicPr>
          <p:cNvPr id="7" name="Picture 6" descr="Figure 9-16 Output of the TestCarpet program. The output of the program displays the following text. Line 1: The 12 by 14 carpet has an area of 168. Line 2: Our motto is, colon, our carpets are quality-ma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6768" y="5172093"/>
            <a:ext cx="3602182" cy="899593"/>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186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809"/>
            <a:ext cx="7086600" cy="1070391"/>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the this Reference </a:t>
            </a:r>
            <a:r>
              <a:rPr lang="en-US" sz="2000" dirty="0">
                <a:solidFill>
                  <a:srgbClr val="007FA3"/>
                </a:solidFill>
                <a:latin typeface="Arial" panose="020B0604020202020204" pitchFamily="34" charset="0"/>
                <a:cs typeface="Arial" panose="020B0604020202020204" pitchFamily="34" charset="0"/>
              </a:rPr>
              <a:t>(1 of 5)</a:t>
            </a:r>
          </a:p>
        </p:txBody>
      </p:sp>
      <p:sp>
        <p:nvSpPr>
          <p:cNvPr id="3" name="Content Placeholder 2"/>
          <p:cNvSpPr>
            <a:spLocks noGrp="1"/>
          </p:cNvSpPr>
          <p:nvPr>
            <p:ph idx="1"/>
          </p:nvPr>
        </p:nvSpPr>
        <p:spPr>
          <a:xfrm>
            <a:off x="592017" y="1538818"/>
            <a:ext cx="7713783" cy="3662541"/>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You might eventually create thousands of objects from a class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Each object does not need to store its own copy of each property and method</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this reference</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An implicitly passed reference</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When you call a method, you automatically pass the </a:t>
            </a:r>
            <a:r>
              <a:rPr lang="en-US" sz="2200" b="1" dirty="0">
                <a:solidFill>
                  <a:schemeClr val="tx1"/>
                </a:solidFill>
                <a:latin typeface="Arial" panose="020B0604020202020204" pitchFamily="34" charset="0"/>
                <a:cs typeface="Arial" panose="020B0604020202020204" pitchFamily="34" charset="0"/>
              </a:rPr>
              <a:t>this</a:t>
            </a:r>
            <a:r>
              <a:rPr lang="en-US" sz="2200" dirty="0">
                <a:solidFill>
                  <a:schemeClr val="tx1"/>
                </a:solidFill>
                <a:latin typeface="Arial" panose="020B0604020202020204" pitchFamily="34" charset="0"/>
                <a:cs typeface="Arial" panose="020B0604020202020204" pitchFamily="34" charset="0"/>
              </a:rPr>
              <a:t> reference to the method</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It tells the method which instance of the class to </a:t>
            </a:r>
            <a:r>
              <a:rPr lang="en-US" sz="2200" dirty="0" smtClean="0">
                <a:solidFill>
                  <a:schemeClr val="tx1"/>
                </a:solidFill>
                <a:latin typeface="Arial" panose="020B0604020202020204" pitchFamily="34" charset="0"/>
                <a:cs typeface="Arial" panose="020B0604020202020204" pitchFamily="34" charset="0"/>
              </a:rPr>
              <a:t>use</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0920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27075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the this Reference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5)</a:t>
            </a:r>
          </a:p>
        </p:txBody>
      </p:sp>
      <p:sp>
        <p:nvSpPr>
          <p:cNvPr id="3" name="Content Placeholder 2"/>
          <p:cNvSpPr>
            <a:spLocks noGrp="1"/>
          </p:cNvSpPr>
          <p:nvPr>
            <p:ph idx="1"/>
          </p:nvPr>
        </p:nvSpPr>
        <p:spPr>
          <a:xfrm>
            <a:off x="592017" y="1538818"/>
            <a:ext cx="8247183" cy="442382"/>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Figure 9-17 shows part of a Book class that contains three </a:t>
            </a:r>
            <a:r>
              <a:rPr lang="en-US" sz="2200" dirty="0" smtClean="0">
                <a:solidFill>
                  <a:schemeClr val="tx1"/>
                </a:solidFill>
                <a:latin typeface="Arial" panose="020B0604020202020204" pitchFamily="34" charset="0"/>
                <a:cs typeface="Arial" panose="020B0604020202020204" pitchFamily="34" charset="0"/>
              </a:rPr>
              <a:t>fields</a:t>
            </a:r>
            <a:endParaRPr lang="en-US" sz="2200" dirty="0">
              <a:solidFill>
                <a:schemeClr val="tx1"/>
              </a:solidFill>
              <a:latin typeface="Arial" panose="020B0604020202020204" pitchFamily="34" charset="0"/>
              <a:cs typeface="Arial" panose="020B0604020202020204" pitchFamily="34" charset="0"/>
            </a:endParaRPr>
          </a:p>
        </p:txBody>
      </p:sp>
      <p:pic>
        <p:nvPicPr>
          <p:cNvPr id="5" name="Picture 4" descr="Figure 9-17 Partially developed Book class. Program code. In the code, the words in the variable names are merged, and the code contains the following keywords: class, private string, private i n t, private double, public string, get, return, set, value, public void. Line 1: class, book. Line 2: left brace. Line 3, indented once: private string, title, semicolon. Line 4, indented once: private i n t, n u m pages, semicolon. Line 5, indented once; private double, price, semicolon. Line 6, indented once: public string, title. Line 7, indented once: left brace. Line 8, indented twice: get. Line 9, indented twice: left brace. Line 10, indented 3 times: return, title, semicolon. Line 11, indented twice: right brace. Line 12, indented twice: set. Line 13, indented twice: left brace. Line 14, indented 3 times: title = value, semicolon. Line 15, indented twice: right brace. Line 16, indented once: right brace. Line 17, indented once: public void, advertising message, left parenthesis, right parenthesis. Line 18, indented once: left brace. Line 19, indented twice: write line, left parenthesis, buy it now, colon, left brace, 0, right brace, close quotes, comma, title, right parenthesis, semicolon. Line 20, indented once: right brace. Line 21: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9443" y="2133600"/>
            <a:ext cx="3812330" cy="3913842"/>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696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27075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the this Reference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5)</a:t>
            </a:r>
          </a:p>
        </p:txBody>
      </p:sp>
      <p:sp>
        <p:nvSpPr>
          <p:cNvPr id="3" name="Content Placeholder 2"/>
          <p:cNvSpPr>
            <a:spLocks noGrp="1"/>
          </p:cNvSpPr>
          <p:nvPr>
            <p:ph idx="1"/>
          </p:nvPr>
        </p:nvSpPr>
        <p:spPr>
          <a:xfrm>
            <a:off x="592017" y="1538818"/>
            <a:ext cx="8247183" cy="677108"/>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Figure 9-18 shows the Book class with methods </a:t>
            </a:r>
            <a:r>
              <a:rPr lang="en-US" sz="2200" b="1" dirty="0">
                <a:solidFill>
                  <a:schemeClr val="tx1"/>
                </a:solidFill>
                <a:latin typeface="Arial" panose="020B0604020202020204" pitchFamily="34" charset="0"/>
                <a:cs typeface="Arial" panose="020B0604020202020204" pitchFamily="34" charset="0"/>
              </a:rPr>
              <a:t>explicitly</a:t>
            </a:r>
            <a:r>
              <a:rPr lang="en-US" sz="2200" dirty="0">
                <a:solidFill>
                  <a:schemeClr val="tx1"/>
                </a:solidFill>
                <a:latin typeface="Arial" panose="020B0604020202020204" pitchFamily="34" charset="0"/>
                <a:cs typeface="Arial" panose="020B0604020202020204" pitchFamily="34" charset="0"/>
              </a:rPr>
              <a:t> using this </a:t>
            </a:r>
            <a:r>
              <a:rPr lang="en-US" sz="2200" dirty="0" smtClean="0">
                <a:solidFill>
                  <a:schemeClr val="tx1"/>
                </a:solidFill>
                <a:latin typeface="Arial" panose="020B0604020202020204" pitchFamily="34" charset="0"/>
                <a:cs typeface="Arial" panose="020B0604020202020204" pitchFamily="34" charset="0"/>
              </a:rPr>
              <a:t>reference</a:t>
            </a:r>
            <a:endParaRPr lang="en-US" sz="2200" dirty="0">
              <a:solidFill>
                <a:schemeClr val="tx1"/>
              </a:solidFill>
              <a:latin typeface="Arial" panose="020B0604020202020204" pitchFamily="34" charset="0"/>
              <a:cs typeface="Arial" panose="020B0604020202020204" pitchFamily="34" charset="0"/>
            </a:endParaRPr>
          </a:p>
        </p:txBody>
      </p:sp>
      <p:pic>
        <p:nvPicPr>
          <p:cNvPr id="8" name="Picture 7" descr="Figure 9-18 The Book class with methods explicitly using this references. Program code. In the code, the words in the variable names are merged, and the code contains the following keywords: class, private string, private i n t, private double, public string, get, return this, set, this, value, public void. The keyword, this, is highlighted. Line 1: class, book. Line 2: left brace. Line 3, indented once: private string, title, semicolon. Line 4, indented once: private i n t, n u m pages, semicolon. Line 5, indented once; private double, price, semicolon. Line 6, indented once: public string, title. Line 7, indented once: left brace. Line 8, indented twice: get. Line 9, indented twice: left brace. Line 10, indented 3 times: return this, period, title, semicolon. Line 11, indented twice: right brace. Line 12, indented twice: set. Line 13, indented twice: left brace. Line 14, indented 3 times: this, period, title = value, semicolon. Line 15, indented twice: right brace. Line 16, indented once: right brace. Line 17, indented once: public void, advertising message, left parenthesis, right parenthesis. Line 18, indented twice: left brace. Line 19, indented twice: write line, left parenthesis, open quotes, buy it now, colon, left brace, 0, right brace, close quotes, comma, this, period, title, right parenthesis, semicolon. Line 20, indented once: right brace. Line 21: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0741" y="2362200"/>
            <a:ext cx="4529734" cy="3727630"/>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0734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27075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the this Reference </a:t>
            </a:r>
            <a:r>
              <a:rPr lang="en-US" sz="2000" dirty="0" smtClean="0">
                <a:solidFill>
                  <a:srgbClr val="007FA3"/>
                </a:solidFill>
                <a:latin typeface="Arial" panose="020B0604020202020204" pitchFamily="34" charset="0"/>
                <a:cs typeface="Arial" panose="020B0604020202020204" pitchFamily="34" charset="0"/>
              </a:rPr>
              <a:t>(4 </a:t>
            </a:r>
            <a:r>
              <a:rPr lang="en-US" sz="2000" dirty="0">
                <a:solidFill>
                  <a:srgbClr val="007FA3"/>
                </a:solidFill>
                <a:latin typeface="Arial" panose="020B0604020202020204" pitchFamily="34" charset="0"/>
                <a:cs typeface="Arial" panose="020B0604020202020204" pitchFamily="34" charset="0"/>
              </a:rPr>
              <a:t>of 5)</a:t>
            </a:r>
          </a:p>
        </p:txBody>
      </p:sp>
      <p:sp>
        <p:nvSpPr>
          <p:cNvPr id="3" name="Content Placeholder 2"/>
          <p:cNvSpPr>
            <a:spLocks noGrp="1"/>
          </p:cNvSpPr>
          <p:nvPr>
            <p:ph idx="1"/>
          </p:nvPr>
        </p:nvSpPr>
        <p:spPr>
          <a:xfrm>
            <a:off x="592017" y="1538818"/>
            <a:ext cx="8110744" cy="677108"/>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Figure 9-19 shows an application that uses the Book class and Figure 9-20 shows the </a:t>
            </a:r>
            <a:r>
              <a:rPr lang="en-US" sz="2200" dirty="0" smtClean="0">
                <a:solidFill>
                  <a:schemeClr val="tx1"/>
                </a:solidFill>
                <a:latin typeface="Arial" panose="020B0604020202020204" pitchFamily="34" charset="0"/>
                <a:cs typeface="Arial" panose="020B0604020202020204" pitchFamily="34" charset="0"/>
              </a:rPr>
              <a:t>output</a:t>
            </a:r>
            <a:endParaRPr lang="en-US" sz="2200" dirty="0">
              <a:solidFill>
                <a:schemeClr val="tx1"/>
              </a:solidFill>
              <a:latin typeface="Arial" panose="020B0604020202020204" pitchFamily="34" charset="0"/>
              <a:cs typeface="Arial" panose="020B0604020202020204" pitchFamily="34" charset="0"/>
            </a:endParaRPr>
          </a:p>
        </p:txBody>
      </p:sp>
      <p:pic>
        <p:nvPicPr>
          <p:cNvPr id="7" name="Picture 6" descr="Figure 9-19 Program that declares two Book objects. Program code. In the code, the words in the variable names are merged, and the code contains the following keywords: using static, class, static void, new. Line 1: using static, system, period, console, semicolon. Line 2: class, create two books. Line 3: left brace. Line 4, indented once: static void, main, left parenthesis, right parenthesis. Line 5, indented once: left brace. Line 6, indented twice: book my book = new, book, left parenthesis, right parenthesis. Line 7, indented twice: book your book = new, book, left parenthesis, right parenthesis. Line 8, indented twice: my book, period, title = open quotes, Silas Marner, close quotes, semicolon. Line 9, indented twice: your book, period, title = open quotes, the time traveler’s wife, close quotes, semicolon. Line 10, indented twice: my book, period, advertising message, left parenthesis, right parenthesis. Line 11, indented twice: your book, period, advertising message, left parenthesis, right parenthesis. Line 12, indented once: right brace. Line 13: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164" y="2365719"/>
            <a:ext cx="4757596" cy="2719188"/>
          </a:xfrm>
          <a:prstGeom prst="rect">
            <a:avLst/>
          </a:prstGeom>
        </p:spPr>
      </p:pic>
      <p:pic>
        <p:nvPicPr>
          <p:cNvPr id="9" name="Picture 8" descr="Figure 9-20 Output of the CreateTwoBooks program. The output of the program displays the following text. Line 1: buy it now, colon, Silas Marner. Line 2: buy it now, colon, the time traveler's wif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012" y="5259513"/>
            <a:ext cx="3770938" cy="910358"/>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352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27075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the this Reference </a:t>
            </a:r>
            <a:r>
              <a:rPr lang="en-US" sz="2000" dirty="0" smtClean="0">
                <a:solidFill>
                  <a:srgbClr val="007FA3"/>
                </a:solidFill>
                <a:latin typeface="Arial" panose="020B0604020202020204" pitchFamily="34" charset="0"/>
                <a:cs typeface="Arial" panose="020B0604020202020204" pitchFamily="34" charset="0"/>
              </a:rPr>
              <a:t>(5 </a:t>
            </a:r>
            <a:r>
              <a:rPr lang="en-US" sz="2000" dirty="0">
                <a:solidFill>
                  <a:srgbClr val="007FA3"/>
                </a:solidFill>
                <a:latin typeface="Arial" panose="020B0604020202020204" pitchFamily="34" charset="0"/>
                <a:cs typeface="Arial" panose="020B0604020202020204" pitchFamily="34" charset="0"/>
              </a:rPr>
              <a:t>of 5)</a:t>
            </a:r>
          </a:p>
        </p:txBody>
      </p:sp>
      <p:pic>
        <p:nvPicPr>
          <p:cNvPr id="8" name="Picture 7" descr="Figure 9-21 Book class that must explicitly use the this reference. Program code. In the code, the words in the variable names are merged, and the code contains the following keywords: class, private double, public void, double, c o n s t double, this. Line 1: class, book. Line 2: left brace. Line 3, indented once: private double, tax, semicolon. Line 4, indented once: private double, price, semicolon. Line 5, indented once: public void, set price and tax, left parenthesis, double price, right parenthesis. Line 6, indented once: left brace. Line 7, indented twice: c o n s t double tax underscore rate = 0.07, semicolon. Line 8, indented twice: this, period, price = price, semicolon. Line 9, indented twice: price asterisk tax underscore rate, semicolon. Line 10, indented once: right brace. Line 11: right brace. Notes. In lines 4 and 8, the field price is this, period, price within the method. I lines 5 and 8, the parameter price is just price within the metho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209800"/>
            <a:ext cx="7444626" cy="2951506"/>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090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smtClean="0">
                <a:solidFill>
                  <a:srgbClr val="007FA3"/>
                </a:solidFill>
                <a:latin typeface="Arial" panose="020B0604020202020204" pitchFamily="34" charset="0"/>
                <a:cs typeface="Arial" panose="020B0604020202020204" pitchFamily="34" charset="0"/>
              </a:rPr>
              <a:t>Objectives </a:t>
            </a:r>
            <a:r>
              <a:rPr lang="en-US" sz="2000" dirty="0" smtClean="0">
                <a:solidFill>
                  <a:srgbClr val="007FA3"/>
                </a:solidFill>
                <a:latin typeface="Arial" panose="020B0604020202020204" pitchFamily="34" charset="0"/>
                <a:cs typeface="Arial" panose="020B0604020202020204" pitchFamily="34" charset="0"/>
              </a:rPr>
              <a:t>(2 of 2)</a:t>
            </a:r>
            <a:endParaRPr lang="en-US" sz="2000" dirty="0">
              <a:solidFill>
                <a:srgbClr val="007FA3"/>
              </a:solidFill>
              <a:latin typeface="Arial" panose="020B0604020202020204" pitchFamily="34" charset="0"/>
              <a:cs typeface="Arial" panose="020B0604020202020204" pitchFamily="34" charset="0"/>
            </a:endParaRPr>
          </a:p>
        </p:txBody>
      </p:sp>
      <p:sp>
        <p:nvSpPr>
          <p:cNvPr id="3" name="Text Placeholder 2"/>
          <p:cNvSpPr>
            <a:spLocks noGrp="1"/>
          </p:cNvSpPr>
          <p:nvPr>
            <p:ph idx="1"/>
          </p:nvPr>
        </p:nvSpPr>
        <p:spPr>
          <a:xfrm>
            <a:off x="592017" y="1538818"/>
            <a:ext cx="8188446" cy="3177793"/>
          </a:xfrm>
        </p:spPr>
        <p:txBody>
          <a:bodyPr/>
          <a:lstStyle/>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9.7</a:t>
            </a:r>
            <a:r>
              <a:rPr lang="en-US" sz="2400" dirty="0" smtClean="0">
                <a:solidFill>
                  <a:srgbClr val="007FA3"/>
                </a:solidFill>
                <a:latin typeface="Arial" panose="020B0604020202020204" pitchFamily="34" charset="0"/>
                <a:cs typeface="Arial" panose="020B0604020202020204" pitchFamily="34" charset="0"/>
              </a:rPr>
              <a:t> </a:t>
            </a:r>
            <a:r>
              <a:rPr lang="en-US" sz="2400" dirty="0" smtClean="0">
                <a:solidFill>
                  <a:schemeClr val="tx1"/>
                </a:solidFill>
                <a:latin typeface="Arial" panose="020B0604020202020204" pitchFamily="34" charset="0"/>
                <a:cs typeface="Arial" panose="020B0604020202020204" pitchFamily="34" charset="0"/>
              </a:rPr>
              <a:t>Write </a:t>
            </a:r>
            <a:r>
              <a:rPr lang="en-US" sz="2400" dirty="0">
                <a:solidFill>
                  <a:schemeClr val="tx1"/>
                </a:solidFill>
                <a:latin typeface="Arial" panose="020B0604020202020204" pitchFamily="34" charset="0"/>
                <a:cs typeface="Arial" panose="020B0604020202020204" pitchFamily="34" charset="0"/>
              </a:rPr>
              <a:t>and use constructors</a:t>
            </a:r>
          </a:p>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9.8</a:t>
            </a:r>
            <a:r>
              <a:rPr lang="en-US" sz="2400" dirty="0" smtClean="0">
                <a:solidFill>
                  <a:schemeClr val="tx1"/>
                </a:solidFill>
                <a:latin typeface="Arial" panose="020B0604020202020204" pitchFamily="34" charset="0"/>
                <a:cs typeface="Arial" panose="020B0604020202020204" pitchFamily="34" charset="0"/>
              </a:rPr>
              <a:t> Use </a:t>
            </a:r>
            <a:r>
              <a:rPr lang="en-US" sz="2400" dirty="0">
                <a:solidFill>
                  <a:schemeClr val="tx1"/>
                </a:solidFill>
                <a:latin typeface="Arial" panose="020B0604020202020204" pitchFamily="34" charset="0"/>
                <a:cs typeface="Arial" panose="020B0604020202020204" pitchFamily="34" charset="0"/>
              </a:rPr>
              <a:t>object initializers</a:t>
            </a:r>
          </a:p>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9.9</a:t>
            </a:r>
            <a:r>
              <a:rPr lang="en-US" sz="2400" dirty="0" smtClean="0">
                <a:solidFill>
                  <a:schemeClr val="tx1"/>
                </a:solidFill>
                <a:latin typeface="Arial" panose="020B0604020202020204" pitchFamily="34" charset="0"/>
                <a:cs typeface="Arial" panose="020B0604020202020204" pitchFamily="34" charset="0"/>
              </a:rPr>
              <a:t> Overload </a:t>
            </a:r>
            <a:r>
              <a:rPr lang="en-US" sz="2400" dirty="0">
                <a:solidFill>
                  <a:schemeClr val="tx1"/>
                </a:solidFill>
                <a:latin typeface="Arial" panose="020B0604020202020204" pitchFamily="34" charset="0"/>
                <a:cs typeface="Arial" panose="020B0604020202020204" pitchFamily="34" charset="0"/>
              </a:rPr>
              <a:t>operators</a:t>
            </a:r>
          </a:p>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9.10</a:t>
            </a:r>
            <a:r>
              <a:rPr lang="en-US" sz="2400" dirty="0" smtClean="0">
                <a:solidFill>
                  <a:schemeClr val="tx1"/>
                </a:solidFill>
                <a:latin typeface="Arial" panose="020B0604020202020204" pitchFamily="34" charset="0"/>
                <a:cs typeface="Arial" panose="020B0604020202020204" pitchFamily="34" charset="0"/>
              </a:rPr>
              <a:t> Declare </a:t>
            </a:r>
            <a:r>
              <a:rPr lang="en-US" sz="2400" dirty="0">
                <a:solidFill>
                  <a:schemeClr val="tx1"/>
                </a:solidFill>
                <a:latin typeface="Arial" panose="020B0604020202020204" pitchFamily="34" charset="0"/>
                <a:cs typeface="Arial" panose="020B0604020202020204" pitchFamily="34" charset="0"/>
              </a:rPr>
              <a:t>object arrays and use methods with them</a:t>
            </a:r>
          </a:p>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9.11</a:t>
            </a:r>
            <a:r>
              <a:rPr lang="en-US" sz="2400" dirty="0" smtClean="0">
                <a:solidFill>
                  <a:schemeClr val="tx1"/>
                </a:solidFill>
                <a:latin typeface="Arial" panose="020B0604020202020204" pitchFamily="34" charset="0"/>
                <a:cs typeface="Arial" panose="020B0604020202020204" pitchFamily="34" charset="0"/>
              </a:rPr>
              <a:t> Write </a:t>
            </a:r>
            <a:r>
              <a:rPr lang="en-US" sz="2400" dirty="0">
                <a:solidFill>
                  <a:schemeClr val="tx1"/>
                </a:solidFill>
                <a:latin typeface="Arial" panose="020B0604020202020204" pitchFamily="34" charset="0"/>
                <a:cs typeface="Arial" panose="020B0604020202020204" pitchFamily="34" charset="0"/>
              </a:rPr>
              <a:t>destructors</a:t>
            </a:r>
          </a:p>
          <a:p>
            <a:pPr marL="0" indent="0">
              <a:lnSpc>
                <a:spcPct val="100000"/>
              </a:lnSpc>
              <a:spcBef>
                <a:spcPts val="1500"/>
              </a:spcBef>
              <a:buNone/>
            </a:pPr>
            <a:r>
              <a:rPr lang="en-US" sz="2400" b="1" dirty="0" smtClean="0">
                <a:solidFill>
                  <a:srgbClr val="007FA3"/>
                </a:solidFill>
                <a:latin typeface="Arial" panose="020B0604020202020204" pitchFamily="34" charset="0"/>
                <a:cs typeface="Arial" panose="020B0604020202020204" pitchFamily="34" charset="0"/>
              </a:rPr>
              <a:t>9.12</a:t>
            </a:r>
            <a:r>
              <a:rPr lang="en-US" sz="2400" dirty="0" smtClean="0">
                <a:solidFill>
                  <a:schemeClr val="tx1"/>
                </a:solidFill>
                <a:latin typeface="Arial" panose="020B0604020202020204" pitchFamily="34" charset="0"/>
                <a:cs typeface="Arial" panose="020B0604020202020204" pitchFamily="34" charset="0"/>
              </a:rPr>
              <a:t> Understand </a:t>
            </a:r>
            <a:r>
              <a:rPr lang="en-US" sz="2400" dirty="0">
                <a:solidFill>
                  <a:schemeClr val="tx1"/>
                </a:solidFill>
                <a:latin typeface="Arial" panose="020B0604020202020204" pitchFamily="34" charset="0"/>
                <a:cs typeface="Arial" panose="020B0604020202020204" pitchFamily="34" charset="0"/>
              </a:rPr>
              <a:t>GUI application objects</a:t>
            </a: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1564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Constructors</a:t>
            </a:r>
          </a:p>
        </p:txBody>
      </p:sp>
      <p:sp>
        <p:nvSpPr>
          <p:cNvPr id="3" name="Text Placeholder 2"/>
          <p:cNvSpPr>
            <a:spLocks noGrp="1"/>
          </p:cNvSpPr>
          <p:nvPr>
            <p:ph idx="1"/>
          </p:nvPr>
        </p:nvSpPr>
        <p:spPr>
          <a:xfrm>
            <a:off x="592017" y="1538818"/>
            <a:ext cx="8188446" cy="2646878"/>
          </a:xfrm>
        </p:spPr>
        <p:txBody>
          <a:bodyPr/>
          <a:lstStyle/>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Constructor</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 method that instantiates an object</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Default constructor</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An automatically supplied constructor without parameters</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Default value of the object</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The value of an object initialized with a default </a:t>
            </a:r>
            <a:r>
              <a:rPr lang="en-US" sz="2200" dirty="0" smtClean="0">
                <a:solidFill>
                  <a:schemeClr val="tx1"/>
                </a:solidFill>
                <a:latin typeface="Arial" panose="020B0604020202020204" pitchFamily="34" charset="0"/>
                <a:cs typeface="Arial" panose="020B0604020202020204" pitchFamily="34" charset="0"/>
              </a:rPr>
              <a:t>constructor</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73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8001000" cy="609600"/>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Passing Parameters to Constructors</a:t>
            </a:r>
            <a:endParaRPr lang="en-US" sz="2000" dirty="0">
              <a:solidFill>
                <a:srgbClr val="007FA3"/>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92017" y="1538819"/>
            <a:ext cx="8170983" cy="1280582"/>
          </a:xfrm>
        </p:spPr>
        <p:txBody>
          <a:bodyPr/>
          <a:lstStyle/>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Parameterless constructor</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 constructor that takes no arguments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You can also create a constructor that receives argument(s</a:t>
            </a:r>
            <a:r>
              <a:rPr lang="en-US" sz="2200" dirty="0" smtClean="0">
                <a:solidFill>
                  <a:schemeClr val="tx1"/>
                </a:solidFill>
                <a:latin typeface="Arial" panose="020B0604020202020204" pitchFamily="34" charset="0"/>
                <a:cs typeface="Arial" panose="020B0604020202020204" pitchFamily="34" charset="0"/>
              </a:rPr>
              <a:t>)</a:t>
            </a:r>
            <a:endParaRPr lang="en-US" sz="2200" dirty="0">
              <a:solidFill>
                <a:schemeClr val="tx1"/>
              </a:solidFill>
              <a:latin typeface="Arial" panose="020B0604020202020204" pitchFamily="34" charset="0"/>
              <a:cs typeface="Arial" panose="020B0604020202020204" pitchFamily="34" charset="0"/>
            </a:endParaRPr>
          </a:p>
        </p:txBody>
      </p:sp>
      <p:pic>
        <p:nvPicPr>
          <p:cNvPr id="5" name="Picture 4" descr="Figure 9-22 Employee class with a parameterless constructor. Program code. In the code, the words in the variable names are merged, and the code contains the following keywords: class, private i n t, private string, public, public double, get, set. Line 1: class, employee. Line 2: left brace. Line 3, indented once: private i n t, i d number, semicolon. Line 4, indented once: private string, name, semicolon. Line 5, indented once: employee, left parenthesis, right parenthesis. Line 6, indented once: left brace. Line 7, indented twice: pay rate = 9.99, semicolon. Line 8, indented once: right brace. Line 9, indented once: public double, pay rate, left brace, get, semicolon, set, semicolon, right brace. Line 10, indented once: forward slash, forward slash, other class members can go here. Line 11: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905940"/>
            <a:ext cx="3939810" cy="2209510"/>
          </a:xfrm>
          <a:prstGeom prst="rect">
            <a:avLst/>
          </a:prstGeom>
        </p:spPr>
      </p:pic>
      <p:pic>
        <p:nvPicPr>
          <p:cNvPr id="7" name="Picture 6" descr="Figure 9-23 Employee constructor with parameter. Program code. In the code, the words in the variable names are merged, and the code contains the following keywords: public, double. Line 1: public, employee, left parenthesis, double, rate, right parenthesis. Line 2: left brace. Line 3, indented once: pay rate = rate, semicolon. Line 4: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047" y="5000470"/>
            <a:ext cx="3271632" cy="1095462"/>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6135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Overloading Constructors </a:t>
            </a:r>
            <a:r>
              <a:rPr lang="en-US" sz="2000" dirty="0">
                <a:solidFill>
                  <a:srgbClr val="007FA3"/>
                </a:solidFill>
                <a:latin typeface="Arial" panose="020B0604020202020204" pitchFamily="34" charset="0"/>
                <a:cs typeface="Arial" panose="020B0604020202020204" pitchFamily="34" charset="0"/>
              </a:rPr>
              <a:t>(1 of 3)</a:t>
            </a:r>
          </a:p>
        </p:txBody>
      </p:sp>
      <p:sp>
        <p:nvSpPr>
          <p:cNvPr id="3" name="Text Placeholder 2"/>
          <p:cNvSpPr>
            <a:spLocks noGrp="1"/>
          </p:cNvSpPr>
          <p:nvPr>
            <p:ph idx="1"/>
          </p:nvPr>
        </p:nvSpPr>
        <p:spPr>
          <a:xfrm>
            <a:off x="592017" y="1538818"/>
            <a:ext cx="8120183" cy="3585597"/>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C# automatically provides a default constructor until you provide your own constructor</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Constructors can be overloaded</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You can write as many constructors as you want, as long as their argument lists do not cause ambiguity</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A class can contain only one parameterless constructor: the default constructor</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Which can be the automatically-provided one or one that you write</a:t>
            </a: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7052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Overloading Constructors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3)</a:t>
            </a:r>
          </a:p>
        </p:txBody>
      </p:sp>
      <p:pic>
        <p:nvPicPr>
          <p:cNvPr id="7" name="Picture 6" descr="Figure 9-24 Employee class with four constructors. Program code. In the code, the words in the variable names are merged, and the code contains the following keywords: class, public i n t, get, set, public double, public, c h ay r. Line 1: class, employee. Line 2: left brace. Line 3, indented once: public i n t, i d number, left brace, get, semicolon, set, semicolon, right brace. Line 4: blank line. Line 5, indented once: public double, salary, left brace, get, semicolon, set, semicolon, right brace. Line 6, indented once: public, employee, left parenthesis, right parenthesis. Note: this parameterless constructor is the class's default constructor. Line 7, indented once: left brace. Line 8, indented twice: i d number = 999, semicolon. Line 9, indented twice: salary = 0, semicolon. Line 10, indented once: right brace. Line 11, indented once: public, employee, left parenthesis, i n t, e m p i d, right parenthesis. Line 12, indented once: left brace. Line 13, indented twice: i d number = e m p i d, semicolon. Line 14, indented twice: salary = 0, semicolon. Line 15, indented once: right brace. Line 16, indented once: public, employee, left parenthesis, i n t e m p i d, comma, double s ay l, right parenthesis. Line 17, indented once: left brace. Line 18, indented twice: i d number = e m p i d, semicolon. Line 19, indented twice: salary = s ay l, semicolon. Line 20, indented once: right brace. Line 21, indented once: public, employee, left parenthesis, c h ay r code, right parenthesis. Line 22, indented once: left brace. Line 23, indented twice: i d number = 111, semicolon. Line 24, indented twice: salary = 100000, semicolon. Line 24, indented once: right brace. Line 25: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1676400"/>
            <a:ext cx="4788530" cy="4294340"/>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063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Overloading Constructors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3)</a:t>
            </a:r>
          </a:p>
        </p:txBody>
      </p:sp>
      <p:pic>
        <p:nvPicPr>
          <p:cNvPr id="5" name="Picture 4" descr="Figure 9-25 The CreateSomeEmployees program. Program code. In the code, the words in the variable names are merged, and the code contains the following keywords: using static, class, static void, new. Line 1: using static, system, period, console, semicolon. Line 2: class, create some employees. Line 3: left brace. Line 4, indented once: static void, main, left parenthesis, right parenthesis. Line 5, indented once: left brace. Line 6, indented twice: employee a worker = new, employee, left parenthesis, right parenthesis, semicolon. Line 7, indented twice: employee another worker = new, employee, left parenthesis, 234, right parenthesis, semicolon. Line 8, indented twice: employee the boss = new, employee, left parenthesis, single quote, Ay, single quote, right parenthesis, semicolon. Line 9, indented twice: write line, left parenthesis, open quotes, left brace, 0, comma, 4, right brace, left brace, 1, comma, 14, right brace, close quotes, comma, a worker, period, i d number, comma. Line 10, indented 3 times: a worker, period, salary, period, to string, left parenthesis, open quotes, C, close quotes, right parenthesis, right parenthesis, semicolon. Line 11, indented twice: write line, left parenthesis, open quotes, left brace, 0, comma, 4, right brace, left brace, 1, comma, 14, right brace, close quotes, comma. Line 12, indented 3 times: another worker, period, i d number, comma. Line 13, indented 3 times: another worker, period, salary, period, to string, left parenthesis, open quotes, C, close quotes, right parenthesis, right parenthesis, semicolon. Line 14, indented twice: write line, left parenthesis, open quotes, left brace, 0, comma, 4, right brace, left brace, 1, comma, 14, right brace, close quotes, comma, the boss, period, i d number, comma. Line 15, indented 3 times: the boss, period, salary, period, to string, left parenthesis, open quotes, C, close quotes, right parenthesis, right parenthesis, semicolon. Line 16, indented once: right brace. Line 17: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562423"/>
            <a:ext cx="4733452" cy="3415974"/>
          </a:xfrm>
          <a:prstGeom prst="rect">
            <a:avLst/>
          </a:prstGeom>
        </p:spPr>
      </p:pic>
      <p:pic>
        <p:nvPicPr>
          <p:cNvPr id="8" name="Picture 7" descr="Figure 9-26 Output of the CreateSomeEmployees program. The output of the program displays the following text. Line 1: 999, $0.00. Line 2: 234, $0.00. Line 3: 111, $ 100,000.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7200" y="5163793"/>
            <a:ext cx="3781385" cy="995289"/>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7011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Using Constructor Initializers</a:t>
            </a:r>
            <a:endParaRPr lang="en-US" sz="2000" dirty="0">
              <a:solidFill>
                <a:srgbClr val="007FA3"/>
              </a:solidFill>
              <a:latin typeface="Arial" panose="020B0604020202020204" pitchFamily="34" charset="0"/>
              <a:cs typeface="Arial" panose="020B0604020202020204" pitchFamily="34" charset="0"/>
            </a:endParaRPr>
          </a:p>
        </p:txBody>
      </p:sp>
      <p:sp>
        <p:nvSpPr>
          <p:cNvPr id="3" name="Text Placeholder 2"/>
          <p:cNvSpPr>
            <a:spLocks noGrp="1"/>
          </p:cNvSpPr>
          <p:nvPr>
            <p:ph idx="1"/>
          </p:nvPr>
        </p:nvSpPr>
        <p:spPr>
          <a:xfrm>
            <a:off x="592017" y="1538818"/>
            <a:ext cx="7713783" cy="1431161"/>
          </a:xfrm>
        </p:spPr>
        <p:txBody>
          <a:bodyPr/>
          <a:lstStyle/>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Constructor initializer</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 clause that indicates another instance of a class constructor should be executed before any statements in the current constructor </a:t>
            </a:r>
            <a:r>
              <a:rPr lang="en-US" sz="2200" dirty="0" smtClean="0">
                <a:solidFill>
                  <a:schemeClr val="tx1"/>
                </a:solidFill>
                <a:latin typeface="Arial" panose="020B0604020202020204" pitchFamily="34" charset="0"/>
                <a:cs typeface="Arial" panose="020B0604020202020204" pitchFamily="34" charset="0"/>
              </a:rPr>
              <a:t>body</a:t>
            </a:r>
            <a:endParaRPr lang="en-US" sz="2200" dirty="0">
              <a:solidFill>
                <a:schemeClr val="tx1"/>
              </a:solidFill>
              <a:latin typeface="Arial" panose="020B0604020202020204" pitchFamily="34" charset="0"/>
              <a:cs typeface="Arial" panose="020B0604020202020204" pitchFamily="34" charset="0"/>
            </a:endParaRPr>
          </a:p>
        </p:txBody>
      </p:sp>
      <p:pic>
        <p:nvPicPr>
          <p:cNvPr id="5" name="Picture 4" descr="Figure 9-27 Employee class with constructor initializers. Program code. In the code, the words in the variable names are merged, and the code contains the following keywords: class, public I n t, get, set, public double, public, i n t, this, double, c h ay r. The keyword, this, followed by the text in parenthesis, is highlighted. Line 1: class, employee. Line 2: left brace. Line 3, indented once: public i n t, i d number, left brace, get, semicolon, set, semicolon, right brace. Line 4, indented once: public double, salary, left brace, get, semicolon, set, semicolon, right brace. Line 5, indented once: public, employee, left parenthesis, right parenthesis, colon, this, left parenthesis, 999 comma, 0, right parenthesis. Line 6, indented once: left brace. Line 7, indented once: right brace. Line 8, indented once: public, employee, left parenthesis, i n t e m p i d, right parenthesis, colon, this, left parenthesis, e m p i d, comma, 0, right parenthesis. Line 9, indented once: left brace. Line 10, indented once: right brace. Line 11, indented once: public, employee, left parenthesis, i n t e m p i d, comma, double s ay l, right parenthesis. Line 12, indented once: left brace. Line 13, indented twice: i d number = e m p i d, semicolon. Line 14, indented twice: salary = s ay l, semicolon. Line 15, indented once: right brace. Line 16, indented once: public, employee, left parenthesis, c h ay r code, right parenthesis, colon, this, left parenthesis, 111, comma, 100000, right parenthesis. Line 17, indented once: left brace. Line 18, indented once: right brace. Line 19: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428" y="3040471"/>
            <a:ext cx="3948545" cy="3164814"/>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5164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27075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Using the readonly Modifier in a Constructor </a:t>
            </a:r>
            <a:r>
              <a:rPr lang="en-US" sz="2000" dirty="0">
                <a:solidFill>
                  <a:srgbClr val="007FA3"/>
                </a:solidFill>
                <a:latin typeface="Arial" panose="020B0604020202020204" pitchFamily="34" charset="0"/>
                <a:cs typeface="Arial" panose="020B0604020202020204" pitchFamily="34" charset="0"/>
              </a:rPr>
              <a:t>(1 of 2)</a:t>
            </a:r>
          </a:p>
        </p:txBody>
      </p:sp>
      <p:sp>
        <p:nvSpPr>
          <p:cNvPr id="3" name="Content Placeholder 2"/>
          <p:cNvSpPr>
            <a:spLocks noGrp="1"/>
          </p:cNvSpPr>
          <p:nvPr>
            <p:ph idx="1"/>
          </p:nvPr>
        </p:nvSpPr>
        <p:spPr>
          <a:xfrm>
            <a:off x="592017" y="1538818"/>
            <a:ext cx="7866183" cy="2262158"/>
          </a:xfrm>
        </p:spPr>
        <p:txBody>
          <a:bodyPr/>
          <a:lstStyle/>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readonly</a:t>
            </a:r>
            <a:r>
              <a:rPr lang="en-US" sz="2200" dirty="0">
                <a:solidFill>
                  <a:schemeClr val="tx1"/>
                </a:solidFill>
                <a:latin typeface="Arial" panose="020B0604020202020204" pitchFamily="34" charset="0"/>
                <a:cs typeface="Arial" panose="020B0604020202020204" pitchFamily="34" charset="0"/>
              </a:rPr>
              <a:t> modifiers are similar to </a:t>
            </a:r>
            <a:r>
              <a:rPr lang="en-US" sz="2200" b="1" dirty="0">
                <a:solidFill>
                  <a:schemeClr val="tx1"/>
                </a:solidFill>
                <a:latin typeface="Arial" panose="020B0604020202020204" pitchFamily="34" charset="0"/>
                <a:cs typeface="Arial" panose="020B0604020202020204" pitchFamily="34" charset="0"/>
              </a:rPr>
              <a:t>const</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They are assigned a value that cannot be changed</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Their value can be assigned at run time rather than at compile time</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They can get their value from user input or the operating </a:t>
            </a:r>
            <a:r>
              <a:rPr lang="en-US" sz="2200" dirty="0" smtClean="0">
                <a:solidFill>
                  <a:schemeClr val="tx1"/>
                </a:solidFill>
                <a:latin typeface="Arial" panose="020B0604020202020204" pitchFamily="34" charset="0"/>
                <a:cs typeface="Arial" panose="020B0604020202020204" pitchFamily="34" charset="0"/>
              </a:rPr>
              <a:t>system</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0714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27075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Using the readonly Modifier in a Constructor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2)</a:t>
            </a:r>
          </a:p>
        </p:txBody>
      </p:sp>
      <p:pic>
        <p:nvPicPr>
          <p:cNvPr id="7" name="Picture 6" descr="Figure 9-28 Employee class with a readonly field. Program code. In the code, the words in the variable names are merged, and the code contains the following keywords: class, static void, new, private read only i n t, public, i n t, get, return, set, value. Line 1: class, employees read only demo. Line 2: left brace. Line 3, indented once: static void, main, left parenthesis, right parenthesis. Line 4, indented once: left brace. Line 5, indented twice: employee my assistant = new, employee, left parenthesis, 1 2 3 4, right parenthesis, semicolon. Line 6, indented twice: employee my driver = new, employee, left parenthesis, 2 3 4 5, right parenthesis, semicolon. Line 7, indented twice: my assistant, period, i d number = 3 4 5 6, semicolon. Line 8, indented once: right brace. Line 9: right brace. Line 10: class, employee. Line 11: left brace. Line 12, indented once highlighted: private read only i n t, i d number, semicolon. Line 13, indented once: public, employee, left parenthesis, i n t i d, right parenthesis. Line 14, indented once: left brace. Line 15, indented twice: i d number = i d, semicolon. Line 16, indented once: right brace. Line 17, indented once: public i n t, i d number. Line 18, indented once: left brace. Line 19, indented twice: get. Line 20, indented twice: left brace. Line 21, indented 3 times: return, i d number, semicolon. Line 22, indented twice: right brace. Line 23, indented twice: set. Line 24, indented twice: left brace. Line 25, indented 3 times, highlighted: i d number = value, semicolon. Note: the i d number field cannot be assigned a value after construction. This statement generates an error; don't do it. Line 26, indented twice: right brace. Line 27, indented once: right brace. Line 28: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8585" y="1676400"/>
            <a:ext cx="4909980" cy="4357244"/>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8889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Using Object Initializers</a:t>
            </a:r>
            <a:r>
              <a:rPr lang="en-US" sz="2000" dirty="0">
                <a:solidFill>
                  <a:srgbClr val="007FA3"/>
                </a:solidFill>
                <a:latin typeface="Arial" panose="020B0604020202020204" pitchFamily="34" charset="0"/>
                <a:cs typeface="Arial" panose="020B0604020202020204" pitchFamily="34" charset="0"/>
              </a:rPr>
              <a:t> (1 of 4)</a:t>
            </a:r>
          </a:p>
        </p:txBody>
      </p:sp>
      <p:sp>
        <p:nvSpPr>
          <p:cNvPr id="3" name="Text Placeholder 2"/>
          <p:cNvSpPr>
            <a:spLocks noGrp="1"/>
          </p:cNvSpPr>
          <p:nvPr>
            <p:ph idx="1"/>
          </p:nvPr>
        </p:nvSpPr>
        <p:spPr>
          <a:xfrm>
            <a:off x="592017" y="1538819"/>
            <a:ext cx="8188446" cy="3033182"/>
          </a:xfrm>
        </p:spPr>
        <p:txBody>
          <a:bodyPr/>
          <a:lstStyle/>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Object initializer</a:t>
            </a:r>
            <a:endParaRPr lang="en-US" sz="2200"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Allows you to assign values to any accessible members or properties of a class at the time of instantiation without calling a constructor with parameters</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You can write an object initializer in either of the following </a:t>
            </a:r>
            <a:r>
              <a:rPr lang="en-US" sz="2200" dirty="0" smtClean="0">
                <a:solidFill>
                  <a:schemeClr val="tx1"/>
                </a:solidFill>
                <a:latin typeface="Arial" panose="020B0604020202020204" pitchFamily="34" charset="0"/>
                <a:cs typeface="Arial" panose="020B0604020202020204" pitchFamily="34" charset="0"/>
              </a:rPr>
              <a:t>ways:</a:t>
            </a:r>
          </a:p>
          <a:p>
            <a:pPr marL="0" indent="288925">
              <a:lnSpc>
                <a:spcPct val="100000"/>
              </a:lnSpc>
              <a:spcBef>
                <a:spcPts val="2400"/>
              </a:spcBef>
              <a:buClr>
                <a:srgbClr val="007FA3"/>
              </a:buClr>
              <a:buNone/>
            </a:pPr>
            <a:r>
              <a:rPr lang="en-US" sz="2200" b="1" dirty="0" smtClean="0">
                <a:solidFill>
                  <a:schemeClr val="tx1"/>
                </a:solidFill>
                <a:latin typeface="Arial" panose="020B0604020202020204" pitchFamily="34" charset="0"/>
                <a:cs typeface="Arial" panose="020B0604020202020204" pitchFamily="34" charset="0"/>
              </a:rPr>
              <a:t>Employee </a:t>
            </a:r>
            <a:r>
              <a:rPr lang="en-US" sz="2200" b="1" dirty="0">
                <a:solidFill>
                  <a:schemeClr val="tx1"/>
                </a:solidFill>
                <a:latin typeface="Arial" panose="020B0604020202020204" pitchFamily="34" charset="0"/>
                <a:cs typeface="Arial" panose="020B0604020202020204" pitchFamily="34" charset="0"/>
              </a:rPr>
              <a:t>aWorker = new Employee{IdNumber = 101</a:t>
            </a:r>
            <a:r>
              <a:rPr lang="en-US" sz="2200" b="1" dirty="0" smtClean="0">
                <a:solidFill>
                  <a:schemeClr val="tx1"/>
                </a:solidFill>
                <a:latin typeface="Arial" panose="020B0604020202020204" pitchFamily="34" charset="0"/>
                <a:cs typeface="Arial" panose="020B0604020202020204" pitchFamily="34" charset="0"/>
              </a:rPr>
              <a:t>};</a:t>
            </a:r>
          </a:p>
          <a:p>
            <a:pPr marL="0" indent="288925">
              <a:lnSpc>
                <a:spcPct val="100000"/>
              </a:lnSpc>
              <a:spcBef>
                <a:spcPts val="600"/>
              </a:spcBef>
              <a:buClr>
                <a:srgbClr val="007FA3"/>
              </a:buClr>
              <a:buNone/>
            </a:pPr>
            <a:r>
              <a:rPr lang="en-US" sz="2200" b="1" dirty="0" smtClean="0">
                <a:solidFill>
                  <a:schemeClr val="tx1"/>
                </a:solidFill>
                <a:latin typeface="Arial" panose="020B0604020202020204" pitchFamily="34" charset="0"/>
                <a:cs typeface="Arial" panose="020B0604020202020204" pitchFamily="34" charset="0"/>
              </a:rPr>
              <a:t>Employee </a:t>
            </a:r>
            <a:r>
              <a:rPr lang="en-US" sz="2200" b="1" dirty="0">
                <a:solidFill>
                  <a:schemeClr val="tx1"/>
                </a:solidFill>
                <a:latin typeface="Arial" panose="020B0604020202020204" pitchFamily="34" charset="0"/>
                <a:cs typeface="Arial" panose="020B0604020202020204" pitchFamily="34" charset="0"/>
              </a:rPr>
              <a:t>aWorker = new Employee(){IdNumber = 101</a:t>
            </a:r>
            <a:r>
              <a:rPr lang="en-US" sz="2200" b="1" dirty="0" smtClean="0">
                <a:solidFill>
                  <a:schemeClr val="tx1"/>
                </a:solidFill>
                <a:latin typeface="Arial" panose="020B0604020202020204" pitchFamily="34" charset="0"/>
                <a:cs typeface="Arial" panose="020B0604020202020204" pitchFamily="34" charset="0"/>
              </a:rPr>
              <a:t>};</a:t>
            </a:r>
            <a:endParaRPr lang="en-US" sz="2200" b="1"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2833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Using Object Initializers</a:t>
            </a:r>
            <a:r>
              <a:rPr lang="en-US" sz="2000" dirty="0">
                <a:solidFill>
                  <a:srgbClr val="007FA3"/>
                </a:solidFill>
                <a:latin typeface="Arial" panose="020B0604020202020204" pitchFamily="34" charset="0"/>
                <a:cs typeface="Arial" panose="020B0604020202020204" pitchFamily="34" charset="0"/>
              </a:rPr>
              <a:t>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4)</a:t>
            </a:r>
          </a:p>
        </p:txBody>
      </p:sp>
      <p:pic>
        <p:nvPicPr>
          <p:cNvPr id="7" name="Picture 6" descr="Figure 9-30 The DemoObjectInitializer program. Program code. In the code, the words in the variable names are merged, and the code contains the following keywords: using static, class, static void, new, public i n t, get, set, public double, public. Line 1: using static, system, period, console, semicolon. Line 2: class, demo object initializer. Line 3: left brace. Line 4, indented once: static void, main, left parenthesis, right parenthesis. Line 5, indented once: left brace. Line 6, indented twice, highlighted: employee a worker = new employee, left brace, i d number = 101, right brace, semicolon. Line 7, indented twice: write line, left parenthesis, open quotes, employee, hash, left brace, 0, right brace, exists, point. Salary is, left brace, 1, right brace, point, close quotes, comma. Line 8, indented 3 times: a worker, period, i d number, comma, a worker, period, salary, right parenthesis, semicolon. Line 9, indented once: right brace. Line 10: right brace. Line 11: class, employee. Line 12: left brace. Line 13, indented once: public i n t, i d number, left brace, get, semicolon, set, semicolon, right brace. Line 14, indented once: public double, salary, left brace, get, semicolon, set, semicolon, right brace. Line 15, indented once: public, employee, left parenthesis, right parenthesis. Line 16, indented once: left brace. Line 17, indented twice: salary = 99.99, semicolon. Line 18, indented twice: write line, left parenthesis, open quotes, employee hash left brace, 0, right brace, created, point. Salary is, left brace, 1, right brace, point, close quotes, comma. Line 19, indented once: right brace. Line 20: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455424"/>
            <a:ext cx="4419600" cy="3459251"/>
          </a:xfrm>
          <a:prstGeom prst="rect">
            <a:avLst/>
          </a:prstGeom>
        </p:spPr>
      </p:pic>
      <p:pic>
        <p:nvPicPr>
          <p:cNvPr id="8" name="Picture 7" descr="Figure 9-31 Output of the DemoObjectInitializer program. The output of the program displays the following text. Line 1: Employee hash 0 is created. Salary is 99.99. Line 2: Employee hash 101 exists. Salary is 99.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7599" y="5149788"/>
            <a:ext cx="4419601" cy="955050"/>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897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Class Concepts </a:t>
            </a:r>
            <a:r>
              <a:rPr lang="en-US" sz="2000" dirty="0">
                <a:solidFill>
                  <a:srgbClr val="007FA3"/>
                </a:solidFill>
                <a:latin typeface="Arial" panose="020B0604020202020204" pitchFamily="34" charset="0"/>
                <a:cs typeface="Arial" panose="020B0604020202020204" pitchFamily="34" charset="0"/>
              </a:rPr>
              <a:t>(1 of </a:t>
            </a:r>
            <a:r>
              <a:rPr lang="en-US" sz="2000" dirty="0" smtClean="0">
                <a:solidFill>
                  <a:srgbClr val="007FA3"/>
                </a:solidFill>
                <a:latin typeface="Arial" panose="020B0604020202020204" pitchFamily="34" charset="0"/>
                <a:cs typeface="Arial" panose="020B0604020202020204" pitchFamily="34" charset="0"/>
              </a:rPr>
              <a:t>3)</a:t>
            </a:r>
            <a:endParaRPr lang="en-US" sz="2000" dirty="0">
              <a:solidFill>
                <a:srgbClr val="007FA3"/>
              </a:solidFill>
              <a:latin typeface="Arial" panose="020B0604020202020204" pitchFamily="34" charset="0"/>
              <a:cs typeface="Arial" panose="020B0604020202020204" pitchFamily="34" charset="0"/>
            </a:endParaRPr>
          </a:p>
        </p:txBody>
      </p:sp>
      <p:sp>
        <p:nvSpPr>
          <p:cNvPr id="3" name="Text Placeholder 2"/>
          <p:cNvSpPr>
            <a:spLocks noGrp="1"/>
          </p:cNvSpPr>
          <p:nvPr>
            <p:ph idx="1"/>
          </p:nvPr>
        </p:nvSpPr>
        <p:spPr>
          <a:xfrm>
            <a:off x="592017" y="1538818"/>
            <a:ext cx="8188446" cy="3208571"/>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A class is a </a:t>
            </a:r>
            <a:r>
              <a:rPr lang="en-US" sz="2200" dirty="0" smtClean="0">
                <a:solidFill>
                  <a:schemeClr val="tx1"/>
                </a:solidFill>
                <a:latin typeface="Arial" panose="020B0604020202020204" pitchFamily="34" charset="0"/>
                <a:cs typeface="Arial" panose="020B0604020202020204" pitchFamily="34" charset="0"/>
              </a:rPr>
              <a:t>group</a:t>
            </a:r>
            <a:endParaRPr lang="en-US" sz="2200"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Dogs, Cats and Cows belong to the animal class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Great Danes and Chihuahuas belong to the dog class</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Classes are the building blocks of Object-Oriented programming</a:t>
            </a:r>
          </a:p>
          <a:p>
            <a:pPr marL="740664" lvl="1" indent="-283464">
              <a:lnSpc>
                <a:spcPct val="100000"/>
              </a:lnSpc>
              <a:buClr>
                <a:srgbClr val="007FA3"/>
              </a:buClr>
              <a:buFont typeface="Arial" panose="020B0604020202020204" pitchFamily="34" charset="0"/>
              <a:buChar char="‒"/>
            </a:pPr>
            <a:r>
              <a:rPr lang="en-US" sz="2200" b="1" dirty="0">
                <a:solidFill>
                  <a:schemeClr val="tx1"/>
                </a:solidFill>
                <a:latin typeface="Arial" panose="020B0604020202020204" pitchFamily="34" charset="0"/>
                <a:cs typeface="Arial" panose="020B0604020202020204" pitchFamily="34" charset="0"/>
              </a:rPr>
              <a:t>Double, Int32</a:t>
            </a:r>
            <a:r>
              <a:rPr lang="en-US" sz="2200" dirty="0">
                <a:solidFill>
                  <a:schemeClr val="tx1"/>
                </a:solidFill>
                <a:latin typeface="Arial" panose="020B0604020202020204" pitchFamily="34" charset="0"/>
                <a:cs typeface="Arial" panose="020B0604020202020204" pitchFamily="34" charset="0"/>
              </a:rPr>
              <a:t> and </a:t>
            </a:r>
            <a:r>
              <a:rPr lang="en-US" sz="2200" b="1" dirty="0">
                <a:solidFill>
                  <a:schemeClr val="tx1"/>
                </a:solidFill>
                <a:latin typeface="Arial" panose="020B0604020202020204" pitchFamily="34" charset="0"/>
                <a:cs typeface="Arial" panose="020B0604020202020204" pitchFamily="34" charset="0"/>
              </a:rPr>
              <a:t>Float</a:t>
            </a:r>
            <a:r>
              <a:rPr lang="en-US" sz="2200" dirty="0">
                <a:solidFill>
                  <a:schemeClr val="tx1"/>
                </a:solidFill>
                <a:latin typeface="Arial" panose="020B0604020202020204" pitchFamily="34" charset="0"/>
                <a:cs typeface="Arial" panose="020B0604020202020204" pitchFamily="34" charset="0"/>
              </a:rPr>
              <a:t> are </a:t>
            </a:r>
            <a:r>
              <a:rPr lang="en-US" sz="2200" dirty="0" smtClean="0">
                <a:solidFill>
                  <a:schemeClr val="tx1"/>
                </a:solidFill>
                <a:latin typeface="Arial" panose="020B0604020202020204" pitchFamily="34" charset="0"/>
                <a:cs typeface="Arial" panose="020B0604020202020204" pitchFamily="34" charset="0"/>
              </a:rPr>
              <a:t>classes</a:t>
            </a:r>
            <a:endParaRPr lang="en-US" sz="2200"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Any number declared as one of these classes can be used in arithmetic, converted to a string, etc</a:t>
            </a:r>
            <a:r>
              <a:rPr lang="en-US" sz="2200" dirty="0" smtClean="0">
                <a:solidFill>
                  <a:schemeClr val="tx1"/>
                </a:solidFill>
                <a:latin typeface="Arial" panose="020B0604020202020204" pitchFamily="34" charset="0"/>
                <a:cs typeface="Arial" panose="020B0604020202020204" pitchFamily="34" charset="0"/>
              </a:rPr>
              <a:t>.</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5215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874000" cy="685800"/>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Using Object Initializers</a:t>
            </a:r>
            <a:r>
              <a:rPr lang="en-US" sz="2000" dirty="0">
                <a:solidFill>
                  <a:srgbClr val="007FA3"/>
                </a:solidFill>
                <a:latin typeface="Arial" panose="020B0604020202020204" pitchFamily="34" charset="0"/>
                <a:cs typeface="Arial" panose="020B0604020202020204" pitchFamily="34" charset="0"/>
              </a:rPr>
              <a:t>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4)</a:t>
            </a:r>
          </a:p>
        </p:txBody>
      </p:sp>
      <p:sp>
        <p:nvSpPr>
          <p:cNvPr id="3" name="Text Placeholder 2"/>
          <p:cNvSpPr>
            <a:spLocks noGrp="1"/>
          </p:cNvSpPr>
          <p:nvPr>
            <p:ph idx="1"/>
          </p:nvPr>
        </p:nvSpPr>
        <p:spPr>
          <a:xfrm>
            <a:off x="592017" y="1538819"/>
            <a:ext cx="8188446" cy="2185214"/>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Using object initializers allows you to:</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Create multiple objects with different initial assignments without having to provide multiple constructors to cover every possible situation</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Create objects with different starting values for different properties of the same data </a:t>
            </a:r>
            <a:r>
              <a:rPr lang="en-US" sz="2200" dirty="0" smtClean="0">
                <a:solidFill>
                  <a:schemeClr val="tx1"/>
                </a:solidFill>
                <a:latin typeface="Arial" panose="020B0604020202020204" pitchFamily="34" charset="0"/>
                <a:cs typeface="Arial" panose="020B0604020202020204" pitchFamily="34" charset="0"/>
              </a:rPr>
              <a:t>type</a:t>
            </a:r>
            <a:endParaRPr lang="en-US" sz="2200" dirty="0">
              <a:solidFill>
                <a:schemeClr val="tx1"/>
              </a:solidFill>
              <a:latin typeface="Arial" panose="020B0604020202020204" pitchFamily="34" charset="0"/>
              <a:cs typeface="Arial" panose="020B0604020202020204" pitchFamily="34" charset="0"/>
            </a:endParaRPr>
          </a:p>
        </p:txBody>
      </p:sp>
      <p:sp>
        <p:nvSpPr>
          <p:cNvPr id="9" name="Content Placeholder 8"/>
          <p:cNvSpPr>
            <a:spLocks noGrp="1"/>
          </p:cNvSpPr>
          <p:nvPr>
            <p:ph sz="quarter" idx="14"/>
          </p:nvPr>
        </p:nvSpPr>
        <p:spPr>
          <a:xfrm>
            <a:off x="592139" y="3867318"/>
            <a:ext cx="3979861" cy="1771481"/>
          </a:xfrm>
        </p:spPr>
        <p:txBody>
          <a:bodyPr/>
          <a:lstStyle/>
          <a:p>
            <a:pPr marL="256032" indent="-256032">
              <a:lnSpc>
                <a:spcPct val="100000"/>
              </a:lnSpc>
              <a:spcBef>
                <a:spcPts val="1500"/>
              </a:spcBef>
              <a:buClr>
                <a:srgbClr val="007FA3"/>
              </a:buClr>
            </a:pPr>
            <a:r>
              <a:rPr lang="en-US" sz="2200" dirty="0" smtClean="0">
                <a:solidFill>
                  <a:schemeClr val="tx1"/>
                </a:solidFill>
                <a:latin typeface="Arial" panose="020B0604020202020204" pitchFamily="34" charset="0"/>
                <a:cs typeface="Arial" panose="020B0604020202020204" pitchFamily="34" charset="0"/>
              </a:rPr>
              <a:t>The </a:t>
            </a:r>
            <a:r>
              <a:rPr lang="en-US" sz="2200" dirty="0">
                <a:solidFill>
                  <a:schemeClr val="tx1"/>
                </a:solidFill>
                <a:latin typeface="Arial" panose="020B0604020202020204" pitchFamily="34" charset="0"/>
                <a:cs typeface="Arial" panose="020B0604020202020204" pitchFamily="34" charset="0"/>
              </a:rPr>
              <a:t>Box class (right) contains multiple properties of the same type -- The constructor sets the Height, Width, and Depth properties to </a:t>
            </a:r>
            <a:r>
              <a:rPr lang="en-US" sz="2200" dirty="0" smtClean="0">
                <a:solidFill>
                  <a:schemeClr val="tx1"/>
                </a:solidFill>
                <a:latin typeface="Arial" panose="020B0604020202020204" pitchFamily="34" charset="0"/>
                <a:cs typeface="Arial" panose="020B0604020202020204" pitchFamily="34" charset="0"/>
              </a:rPr>
              <a:t>1</a:t>
            </a:r>
            <a:endParaRPr lang="en-US" sz="2200" dirty="0">
              <a:solidFill>
                <a:schemeClr val="tx1"/>
              </a:solidFill>
              <a:latin typeface="Arial" panose="020B0604020202020204" pitchFamily="34" charset="0"/>
              <a:cs typeface="Arial" panose="020B0604020202020204" pitchFamily="34" charset="0"/>
            </a:endParaRPr>
          </a:p>
        </p:txBody>
      </p:sp>
      <p:pic>
        <p:nvPicPr>
          <p:cNvPr id="5" name="Picture 4" descr="Figure 9-32 The Box class. Program code. In the code, the words in the variable names are merged, and the code contains the following keywords: class, public i n t, get, set, public. Line 1: class, box. Line 2: left brace. Line 3, indented once: public i n t, height, left brace, get, semicolon, set, semicolon, right brace. Line 4, indented once: public i n t, width, left brace, get, semicolon, set, semicolon, right brace. Line 5, indented once: public i n t, depth, left brace, get, semicolon, set, semicolon, right brace. Line 6, indented once: public, box, left parenthesis, right parenthesis. Line 7, indented once: left brace. Line 8, indented twice: height = 1, semicolon. Line 9, indented twice: width = 1, semicolon. Line 10, indented twice: depth = 1, semicolon. Line 11, indented once: right brace. Line 12: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3867318"/>
            <a:ext cx="2632860" cy="2137342"/>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1408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Using Object Initializers</a:t>
            </a:r>
            <a:r>
              <a:rPr lang="en-US" sz="2000" dirty="0">
                <a:solidFill>
                  <a:srgbClr val="007FA3"/>
                </a:solidFill>
                <a:latin typeface="Arial" panose="020B0604020202020204" pitchFamily="34" charset="0"/>
                <a:cs typeface="Arial" panose="020B0604020202020204" pitchFamily="34" charset="0"/>
              </a:rPr>
              <a:t> </a:t>
            </a:r>
            <a:r>
              <a:rPr lang="en-US" sz="2000" dirty="0" smtClean="0">
                <a:solidFill>
                  <a:srgbClr val="007FA3"/>
                </a:solidFill>
                <a:latin typeface="Arial" panose="020B0604020202020204" pitchFamily="34" charset="0"/>
                <a:cs typeface="Arial" panose="020B0604020202020204" pitchFamily="34" charset="0"/>
              </a:rPr>
              <a:t>(4 </a:t>
            </a:r>
            <a:r>
              <a:rPr lang="en-US" sz="2000" dirty="0">
                <a:solidFill>
                  <a:srgbClr val="007FA3"/>
                </a:solidFill>
                <a:latin typeface="Arial" panose="020B0604020202020204" pitchFamily="34" charset="0"/>
                <a:cs typeface="Arial" panose="020B0604020202020204" pitchFamily="34" charset="0"/>
              </a:rPr>
              <a:t>of 4)</a:t>
            </a:r>
          </a:p>
        </p:txBody>
      </p:sp>
      <p:pic>
        <p:nvPicPr>
          <p:cNvPr id="9" name="Picture 8" descr="Figure 9-33 The DemoObjectInitializer2 program. Program code. In the code, the words in the variable names are merged, and the code contains the following keywords: using static, class, static void, new, i n t. Line 1: using static, system, period, console, semicolon. Line 2: class, demo object initializer. Line 3: left brace. Line 4, indented once: static void, main, left parenthesis, right parenthesis. Line 5, indented once: left brace. Line 6, indented twice: box box 1 = new, box, left brace, height = 3, right brace, semicolon. Line 7, indented twice: box box 2 = new, box, left brace, width = 15, right brace, semicolon. Line 8, indented twice: box box 3 = new, box, left brace, depth = 286, right brace, semicolon. Line 9, indented twice: display dimensions, left parenthesis, 1, comma, box 1, right parenthesis, semicolon. Line 10, indented twice: display dimensions, left parenthesis, 2, comma, box 2, right parenthesis, semicolon. Line 11, indented twice: display dimensions, left parenthesis, 3, comma, box 3, right parenthesis, semicolon. Line 12, indented once: right brace. Line 13, indented once: static void, display dimensions, left parenthesis, i n t n u m, box box, right parenthesis. Line 14, indented once: left brace. Line 15, indented twice: write line, left parenthesis, open quotes, box, left brace, 0, right brace, colon, height, colon, left brace, 1, right brace, width, colon, left brace, 2, right brace, depth, colon, left brace, 3, right brace, close quotes, comma. Line 16, indented 3 times: n u m, comma, box, period, height, comma, box, period, width, comma, box, period, depth, right parenthesis, semicolon. Line 17, indented once: right brace. Line 18: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531106"/>
            <a:ext cx="5099296" cy="3186186"/>
          </a:xfrm>
          <a:prstGeom prst="rect">
            <a:avLst/>
          </a:prstGeom>
        </p:spPr>
      </p:pic>
      <p:pic>
        <p:nvPicPr>
          <p:cNvPr id="10" name="Picture 9" descr="Figure 9-34 Output of the DemoObjectInitializer2 program. The output of the program displays the following text. Line 1: box 1, colon; height, colon, 3; width, colon 1; depth, colon, 1. Line 2: box 2, colon; height, colon, 1; width, colon 15; depth, colon, 1. Line 3: box 3, colon; height, colon, 1; width, colon 1; depth, colon, 2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3150" y="5005166"/>
            <a:ext cx="4235800" cy="1051438"/>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17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Overloading Operators </a:t>
            </a:r>
            <a:r>
              <a:rPr lang="en-US" sz="2000" dirty="0">
                <a:solidFill>
                  <a:srgbClr val="007FA3"/>
                </a:solidFill>
                <a:latin typeface="Arial" panose="020B0604020202020204" pitchFamily="34" charset="0"/>
                <a:cs typeface="Arial" panose="020B0604020202020204" pitchFamily="34" charset="0"/>
              </a:rPr>
              <a:t>(1 of 5)</a:t>
            </a:r>
          </a:p>
        </p:txBody>
      </p:sp>
      <p:sp>
        <p:nvSpPr>
          <p:cNvPr id="3" name="Text Placeholder 2"/>
          <p:cNvSpPr>
            <a:spLocks noGrp="1"/>
          </p:cNvSpPr>
          <p:nvPr>
            <p:ph idx="1"/>
          </p:nvPr>
        </p:nvSpPr>
        <p:spPr>
          <a:xfrm>
            <a:off x="592016" y="1538819"/>
            <a:ext cx="8323383" cy="4480982"/>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Overloading operators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Enables you to use arithmetic symbols with your own objects</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Overloadable unary operators</a:t>
            </a:r>
            <a:r>
              <a:rPr lang="en-US" sz="2200" dirty="0" smtClean="0">
                <a:solidFill>
                  <a:schemeClr val="tx1"/>
                </a:solidFill>
                <a:latin typeface="Arial" panose="020B0604020202020204" pitchFamily="34" charset="0"/>
                <a:cs typeface="Arial" panose="020B0604020202020204" pitchFamily="34" charset="0"/>
              </a:rPr>
              <a:t>:</a:t>
            </a:r>
          </a:p>
          <a:p>
            <a:pPr marL="0" indent="798513">
              <a:lnSpc>
                <a:spcPct val="100000"/>
              </a:lnSpc>
              <a:spcBef>
                <a:spcPts val="1500"/>
              </a:spcBef>
              <a:buClr>
                <a:srgbClr val="007FA3"/>
              </a:buClr>
              <a:buNone/>
            </a:pPr>
            <a:r>
              <a:rPr lang="en-US" sz="2200" b="1" dirty="0" smtClean="0">
                <a:solidFill>
                  <a:schemeClr val="tx1"/>
                </a:solidFill>
                <a:latin typeface="Arial" panose="020B0604020202020204" pitchFamily="34" charset="0"/>
                <a:cs typeface="Arial" panose="020B0604020202020204" pitchFamily="34" charset="0"/>
              </a:rPr>
              <a:t>+ − </a:t>
            </a:r>
            <a:r>
              <a:rPr lang="en-US" sz="2200" b="1" dirty="0">
                <a:solidFill>
                  <a:schemeClr val="tx1"/>
                </a:solidFill>
                <a:latin typeface="Arial" panose="020B0604020202020204" pitchFamily="34" charset="0"/>
                <a:cs typeface="Arial" panose="020B0604020202020204" pitchFamily="34" charset="0"/>
              </a:rPr>
              <a:t>! ~ ++ </a:t>
            </a:r>
            <a:r>
              <a:rPr lang="en-US" sz="2200" b="1" dirty="0" smtClean="0">
                <a:solidFill>
                  <a:schemeClr val="tx1"/>
                </a:solidFill>
                <a:latin typeface="Arial" panose="020B0604020202020204" pitchFamily="34" charset="0"/>
                <a:cs typeface="Arial" panose="020B0604020202020204" pitchFamily="34" charset="0"/>
              </a:rPr>
              <a:t>−− </a:t>
            </a:r>
            <a:r>
              <a:rPr lang="en-US" sz="2200" b="1" dirty="0">
                <a:solidFill>
                  <a:schemeClr val="tx1"/>
                </a:solidFill>
                <a:latin typeface="Arial" panose="020B0604020202020204" pitchFamily="34" charset="0"/>
                <a:cs typeface="Arial" panose="020B0604020202020204" pitchFamily="34" charset="0"/>
              </a:rPr>
              <a:t>true false</a:t>
            </a:r>
          </a:p>
          <a:p>
            <a:pPr marL="256032" indent="-256032">
              <a:lnSpc>
                <a:spcPct val="100000"/>
              </a:lnSpc>
              <a:spcBef>
                <a:spcPts val="1500"/>
              </a:spcBef>
              <a:buClr>
                <a:srgbClr val="007FA3"/>
              </a:buClr>
            </a:pPr>
            <a:r>
              <a:rPr lang="en-US" sz="2200" dirty="0" smtClean="0">
                <a:solidFill>
                  <a:schemeClr val="tx1"/>
                </a:solidFill>
                <a:latin typeface="Arial" panose="020B0604020202020204" pitchFamily="34" charset="0"/>
                <a:cs typeface="Arial" panose="020B0604020202020204" pitchFamily="34" charset="0"/>
              </a:rPr>
              <a:t>Overloadable </a:t>
            </a:r>
            <a:r>
              <a:rPr lang="en-US" sz="2200" dirty="0">
                <a:solidFill>
                  <a:schemeClr val="tx1"/>
                </a:solidFill>
                <a:latin typeface="Arial" panose="020B0604020202020204" pitchFamily="34" charset="0"/>
                <a:cs typeface="Arial" panose="020B0604020202020204" pitchFamily="34" charset="0"/>
              </a:rPr>
              <a:t>binary operators</a:t>
            </a:r>
            <a:r>
              <a:rPr lang="en-US" sz="2200" dirty="0" smtClean="0">
                <a:solidFill>
                  <a:schemeClr val="tx1"/>
                </a:solidFill>
                <a:latin typeface="Arial" panose="020B0604020202020204" pitchFamily="34" charset="0"/>
                <a:cs typeface="Arial" panose="020B0604020202020204" pitchFamily="34" charset="0"/>
              </a:rPr>
              <a:t>:</a:t>
            </a:r>
          </a:p>
          <a:p>
            <a:pPr marL="0" indent="798513">
              <a:lnSpc>
                <a:spcPct val="100000"/>
              </a:lnSpc>
              <a:spcBef>
                <a:spcPts val="1500"/>
              </a:spcBef>
              <a:buClr>
                <a:srgbClr val="007FA3"/>
              </a:buClr>
              <a:buNone/>
            </a:pPr>
            <a:r>
              <a:rPr lang="en-US" sz="2200" b="1" dirty="0" smtClean="0">
                <a:solidFill>
                  <a:schemeClr val="tx1"/>
                </a:solidFill>
                <a:latin typeface="Arial" panose="020B0604020202020204" pitchFamily="34" charset="0"/>
                <a:cs typeface="Arial" panose="020B0604020202020204" pitchFamily="34" charset="0"/>
              </a:rPr>
              <a:t>+ − </a:t>
            </a:r>
            <a:r>
              <a:rPr lang="en-US" sz="2200" b="1" dirty="0">
                <a:solidFill>
                  <a:schemeClr val="tx1"/>
                </a:solidFill>
                <a:latin typeface="Arial" panose="020B0604020202020204" pitchFamily="34" charset="0"/>
                <a:cs typeface="Arial" panose="020B0604020202020204" pitchFamily="34" charset="0"/>
              </a:rPr>
              <a:t>* / % &amp; | ^ == != &gt; &lt; &gt;= &lt;=</a:t>
            </a:r>
          </a:p>
          <a:p>
            <a:pPr marL="256032" indent="-256032">
              <a:lnSpc>
                <a:spcPct val="100000"/>
              </a:lnSpc>
              <a:spcBef>
                <a:spcPts val="1500"/>
              </a:spcBef>
              <a:buClr>
                <a:srgbClr val="007FA3"/>
              </a:buClr>
            </a:pPr>
            <a:r>
              <a:rPr lang="en-US" sz="2200" dirty="0" smtClean="0">
                <a:solidFill>
                  <a:schemeClr val="tx1"/>
                </a:solidFill>
                <a:latin typeface="Arial" panose="020B0604020202020204" pitchFamily="34" charset="0"/>
                <a:cs typeface="Arial" panose="020B0604020202020204" pitchFamily="34" charset="0"/>
              </a:rPr>
              <a:t>You </a:t>
            </a:r>
            <a:r>
              <a:rPr lang="en-US" sz="2200" dirty="0">
                <a:solidFill>
                  <a:schemeClr val="tx1"/>
                </a:solidFill>
                <a:latin typeface="Arial" panose="020B0604020202020204" pitchFamily="34" charset="0"/>
                <a:cs typeface="Arial" panose="020B0604020202020204" pitchFamily="34" charset="0"/>
              </a:rPr>
              <a:t>cannot overload the following operators</a:t>
            </a:r>
            <a:r>
              <a:rPr lang="en-US" sz="2200" dirty="0" smtClean="0">
                <a:solidFill>
                  <a:schemeClr val="tx1"/>
                </a:solidFill>
                <a:latin typeface="Arial" panose="020B0604020202020204" pitchFamily="34" charset="0"/>
                <a:cs typeface="Arial" panose="020B0604020202020204" pitchFamily="34" charset="0"/>
              </a:rPr>
              <a:t>:</a:t>
            </a:r>
          </a:p>
          <a:p>
            <a:pPr marL="0" indent="798513">
              <a:lnSpc>
                <a:spcPct val="100000"/>
              </a:lnSpc>
              <a:spcBef>
                <a:spcPts val="1500"/>
              </a:spcBef>
              <a:buClr>
                <a:srgbClr val="007FA3"/>
              </a:buClr>
              <a:buNone/>
            </a:pPr>
            <a:r>
              <a:rPr lang="en-US" sz="2200" b="1" dirty="0" smtClean="0">
                <a:solidFill>
                  <a:schemeClr val="tx1"/>
                </a:solidFill>
                <a:latin typeface="Arial" panose="020B0604020202020204" pitchFamily="34" charset="0"/>
                <a:cs typeface="Arial" panose="020B0604020202020204" pitchFamily="34" charset="0"/>
              </a:rPr>
              <a:t>= </a:t>
            </a:r>
            <a:r>
              <a:rPr lang="en-US" sz="2200" b="1" dirty="0">
                <a:solidFill>
                  <a:schemeClr val="tx1"/>
                </a:solidFill>
                <a:latin typeface="Arial" panose="020B0604020202020204" pitchFamily="34" charset="0"/>
                <a:cs typeface="Arial" panose="020B0604020202020204" pitchFamily="34" charset="0"/>
              </a:rPr>
              <a:t>&amp;&amp; || ?? ?: checked unchecked new typeof as is</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You cannot overload an operator for a built-in data </a:t>
            </a:r>
            <a:r>
              <a:rPr lang="en-US" sz="2200" dirty="0" smtClean="0">
                <a:solidFill>
                  <a:schemeClr val="tx1"/>
                </a:solidFill>
                <a:latin typeface="Arial" panose="020B0604020202020204" pitchFamily="34" charset="0"/>
                <a:cs typeface="Arial" panose="020B0604020202020204" pitchFamily="34" charset="0"/>
              </a:rPr>
              <a:t>type</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7387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Overloading Operators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5)</a:t>
            </a:r>
          </a:p>
        </p:txBody>
      </p:sp>
      <p:sp>
        <p:nvSpPr>
          <p:cNvPr id="3" name="Text Placeholder 2"/>
          <p:cNvSpPr>
            <a:spLocks noGrp="1"/>
          </p:cNvSpPr>
          <p:nvPr>
            <p:ph idx="1"/>
          </p:nvPr>
        </p:nvSpPr>
        <p:spPr>
          <a:xfrm>
            <a:off x="592017" y="1538818"/>
            <a:ext cx="8188446" cy="4047262"/>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When a binary operator is overloaded and has a corresponding assignment operator, it is also overloaded</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Some operators must be overloaded in pairs:</a:t>
            </a:r>
          </a:p>
          <a:p>
            <a:pPr marL="0" indent="968375">
              <a:lnSpc>
                <a:spcPct val="100000"/>
              </a:lnSpc>
              <a:buClr>
                <a:srgbClr val="007FA3"/>
              </a:buClr>
              <a:buNone/>
            </a:pPr>
            <a:r>
              <a:rPr lang="en-US" sz="2200" dirty="0" smtClean="0">
                <a:solidFill>
                  <a:schemeClr val="tx1"/>
                </a:solidFill>
                <a:latin typeface="Arial" panose="020B0604020202020204" pitchFamily="34" charset="0"/>
                <a:cs typeface="Arial" panose="020B0604020202020204" pitchFamily="34" charset="0"/>
              </a:rPr>
              <a:t>== </a:t>
            </a:r>
            <a:r>
              <a:rPr lang="en-US" sz="2200" dirty="0">
                <a:solidFill>
                  <a:schemeClr val="tx1"/>
                </a:solidFill>
                <a:latin typeface="Arial" panose="020B0604020202020204" pitchFamily="34" charset="0"/>
                <a:cs typeface="Arial" panose="020B0604020202020204" pitchFamily="34" charset="0"/>
              </a:rPr>
              <a:t>with !=, and &lt; with &gt;</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Syntax to overload unary operators:</a:t>
            </a:r>
          </a:p>
          <a:p>
            <a:pPr marL="0" indent="968375">
              <a:lnSpc>
                <a:spcPct val="100000"/>
              </a:lnSpc>
              <a:buClr>
                <a:srgbClr val="007FA3"/>
              </a:buClr>
              <a:buNone/>
            </a:pPr>
            <a:r>
              <a:rPr lang="en-US" sz="2200" dirty="0" smtClean="0">
                <a:solidFill>
                  <a:schemeClr val="tx1"/>
                </a:solidFill>
                <a:latin typeface="Arial" panose="020B0604020202020204" pitchFamily="34" charset="0"/>
                <a:cs typeface="Arial" panose="020B0604020202020204" pitchFamily="34" charset="0"/>
              </a:rPr>
              <a:t>type </a:t>
            </a:r>
            <a:r>
              <a:rPr lang="en-US" sz="2200" b="1" dirty="0">
                <a:solidFill>
                  <a:schemeClr val="tx1"/>
                </a:solidFill>
                <a:latin typeface="Arial" panose="020B0604020202020204" pitchFamily="34" charset="0"/>
                <a:cs typeface="Arial" panose="020B0604020202020204" pitchFamily="34" charset="0"/>
              </a:rPr>
              <a:t>operator</a:t>
            </a:r>
            <a:r>
              <a:rPr lang="en-US" sz="2200" dirty="0">
                <a:solidFill>
                  <a:schemeClr val="tx1"/>
                </a:solidFill>
                <a:latin typeface="Arial" panose="020B0604020202020204" pitchFamily="34" charset="0"/>
                <a:cs typeface="Arial" panose="020B0604020202020204" pitchFamily="34" charset="0"/>
              </a:rPr>
              <a:t> overloadable-operator (type identifier)</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Syntax to overload binary operators:</a:t>
            </a:r>
          </a:p>
          <a:p>
            <a:pPr marL="968375" indent="0">
              <a:lnSpc>
                <a:spcPct val="100000"/>
              </a:lnSpc>
              <a:buClr>
                <a:srgbClr val="007FA3"/>
              </a:buClr>
              <a:buNone/>
            </a:pPr>
            <a:r>
              <a:rPr lang="en-US" sz="2200" dirty="0" smtClean="0">
                <a:solidFill>
                  <a:schemeClr val="tx1"/>
                </a:solidFill>
                <a:latin typeface="Arial" panose="020B0604020202020204" pitchFamily="34" charset="0"/>
                <a:cs typeface="Arial" panose="020B0604020202020204" pitchFamily="34" charset="0"/>
              </a:rPr>
              <a:t>type </a:t>
            </a:r>
            <a:r>
              <a:rPr lang="en-US" sz="2200" b="1" dirty="0">
                <a:solidFill>
                  <a:schemeClr val="tx1"/>
                </a:solidFill>
                <a:latin typeface="Arial" panose="020B0604020202020204" pitchFamily="34" charset="0"/>
                <a:cs typeface="Arial" panose="020B0604020202020204" pitchFamily="34" charset="0"/>
              </a:rPr>
              <a:t>operator</a:t>
            </a:r>
            <a:r>
              <a:rPr lang="en-US" sz="2200" dirty="0">
                <a:solidFill>
                  <a:schemeClr val="tx1"/>
                </a:solidFill>
                <a:latin typeface="Arial" panose="020B0604020202020204" pitchFamily="34" charset="0"/>
                <a:cs typeface="Arial" panose="020B0604020202020204" pitchFamily="34" charset="0"/>
              </a:rPr>
              <a:t> overloadable-operator (type </a:t>
            </a:r>
            <a:r>
              <a:rPr lang="en-US" sz="2200" dirty="0" smtClean="0">
                <a:solidFill>
                  <a:schemeClr val="tx1"/>
                </a:solidFill>
                <a:latin typeface="Arial" panose="020B0604020202020204" pitchFamily="34" charset="0"/>
                <a:cs typeface="Arial" panose="020B0604020202020204" pitchFamily="34" charset="0"/>
              </a:rPr>
              <a:t>identifier, type </a:t>
            </a:r>
            <a:r>
              <a:rPr lang="en-US" sz="2200" dirty="0">
                <a:solidFill>
                  <a:schemeClr val="tx1"/>
                </a:solidFill>
                <a:latin typeface="Arial" panose="020B0604020202020204" pitchFamily="34" charset="0"/>
                <a:cs typeface="Arial" panose="020B0604020202020204" pitchFamily="34" charset="0"/>
              </a:rPr>
              <a:t>operand)</a:t>
            </a: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8944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Overloading Operators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5)</a:t>
            </a:r>
          </a:p>
        </p:txBody>
      </p:sp>
      <p:pic>
        <p:nvPicPr>
          <p:cNvPr id="7" name="Picture 6" descr="Figure 9-35 Book class with overloaded + operator. Program code. In the code, the words in the variable names are merged, and the code contains the following keywords: class, public, string, i n t, double, public static, operator, c o n s t double, if, else, return, public string, public i n t, public double, get, set. Line 1: class, book. Line 2: left brace. Line 3, indented once: public, book, left parenthesis, string, title, comma, i n t, pages, comma, double, price, right parenthesis. Line 4, indented once: left brace. Line 5, indented twice: title = title, semicolon. Line 6, indented twice: n u m pages = pages, semicolon. Line 7, indented twice: price = price, semicolon. Line 8, indented once: right brace. Line 9, indented once, highlighted: public static, book, operator + left parenthesis, book first, comma, book second, right parenthesis. Line 10, indented once, highlighted: left brace. Line 11, indented twice, highlighted: c o n s t double, extra = 10.00, semicolon. Line 12, indented twice, highlighted: string, new title = first, period, title + open quotes, and, close quotes, + second, period, title, semicolon. Line 13, indented twice, highlighted: i n t new pages = first, period, n u m pages + second, period, n u m pages, semicolon. Line 14, indented twice, highlighted: double, new price, semicolon. Line 15, indented twice, highlighted: if, left parenthesis, first, period, price &gt; second, period, price, right parenthesis. Line 16, indented 3 times, highlighted: new price = first, period, price + extra, semicolon. Line 17, indented twice, highlighted: else. Line 18, indented 3 times, highlighted: new price = second, period, price + extra, semicolon. Line 19, indented twice, highlighted: return, left parenthesis, new book, left parenthesis, new title, comma, new pages, comma, new price, right parenthesis, right parenthesis, semicolon. Line 20, indented once, highlighted: right brace. Line 21, indented once: public string, title, left brace, get, semicolon, set, semicolon, right brace. Line 22, indented once: public i n t n u m pages, left brace, get, semicolon, set, semicolon, right brace. Line 23, indented once: public double, price, left brace, get, semicolon, set, semicolon, right brace. Line 24: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1676400"/>
            <a:ext cx="5344870" cy="4290540"/>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0188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Overloading Operators </a:t>
            </a:r>
            <a:r>
              <a:rPr lang="en-US" sz="2000" dirty="0" smtClean="0">
                <a:solidFill>
                  <a:srgbClr val="007FA3"/>
                </a:solidFill>
                <a:latin typeface="Arial" panose="020B0604020202020204" pitchFamily="34" charset="0"/>
                <a:cs typeface="Arial" panose="020B0604020202020204" pitchFamily="34" charset="0"/>
              </a:rPr>
              <a:t>(4 </a:t>
            </a:r>
            <a:r>
              <a:rPr lang="en-US" sz="2000" dirty="0">
                <a:solidFill>
                  <a:srgbClr val="007FA3"/>
                </a:solidFill>
                <a:latin typeface="Arial" panose="020B0604020202020204" pitchFamily="34" charset="0"/>
                <a:cs typeface="Arial" panose="020B0604020202020204" pitchFamily="34" charset="0"/>
              </a:rPr>
              <a:t>of 5)</a:t>
            </a:r>
          </a:p>
        </p:txBody>
      </p:sp>
      <p:pic>
        <p:nvPicPr>
          <p:cNvPr id="5" name="Picture 4" descr="Figure 9-36 The AddBooks program. Program code. In the code, the words in the variable names are merged, and the code contains the following keywords: using static, class, static void, new. Line 1: using static, system, period, console, semicolon. Line 2: class, add books. Line 3: left brace. Line 4, indented once: static void, main, left parenthesis, right parenthesis. Line 5, indented once: left brace. Line 6, indented twice: book book 1 = new book, left parenthesis, open quotes, Silas Marner, close quotes, comma, 350, comma, 15.95, right parenthesis, semicolon. Line 7, indented twice: book book 2 = new book, left parenthesis, open quotes, Moby Dick, close quotes, comma, 250, comma, 16.00, right parenthesis, semicolon. Line 8, indented twice: book book 3, semicolon. Line 9, indented twice, highlighted: book 3 = book 1 + book 2, semicolon. Line 10, indented twice: write line, left parenthesis, open quotes, the new book is, back slash, open quotes, left brace, 0, right brace, back slash, close quotes, close quotes, comma, book 3, period, title, right parenthesis, semicolon. Line 11, indented twice: write line, left parenthesis, open quotes, it has, left brace, 0, right brace, pages and costs, left brace, 1, right brace, close quotes, comma. Line 12, indented 3 times: book 3, period, n u m pages, comma, book 3, period, price, period, to string, left parenthesis, open quotes, C, close quotes, right parenthesis, right parenthesis, semicolon. Line 13, indented once: right brace. Line 14: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676400"/>
            <a:ext cx="5377543" cy="2971800"/>
          </a:xfrm>
          <a:prstGeom prst="rect">
            <a:avLst/>
          </a:prstGeom>
        </p:spPr>
      </p:pic>
      <p:pic>
        <p:nvPicPr>
          <p:cNvPr id="8" name="Picture 7" descr="Figure 9-37 Output of the AddBooks program. The output of the program displays the following text. Line 1: the new book is, open quotes, Silas Marner and Moby Dick, close quotes. Line 2: it has 600 pages and costs $26.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6834" y="5034860"/>
            <a:ext cx="4882116" cy="1016368"/>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9519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Overloading Operators </a:t>
            </a:r>
            <a:r>
              <a:rPr lang="en-US" sz="2000" dirty="0" smtClean="0">
                <a:solidFill>
                  <a:srgbClr val="007FA3"/>
                </a:solidFill>
                <a:latin typeface="Arial" panose="020B0604020202020204" pitchFamily="34" charset="0"/>
                <a:cs typeface="Arial" panose="020B0604020202020204" pitchFamily="34" charset="0"/>
              </a:rPr>
              <a:t>(5 </a:t>
            </a:r>
            <a:r>
              <a:rPr lang="en-US" sz="2000" dirty="0">
                <a:solidFill>
                  <a:srgbClr val="007FA3"/>
                </a:solidFill>
                <a:latin typeface="Arial" panose="020B0604020202020204" pitchFamily="34" charset="0"/>
                <a:cs typeface="Arial" panose="020B0604020202020204" pitchFamily="34" charset="0"/>
              </a:rPr>
              <a:t>of 5)</a:t>
            </a:r>
          </a:p>
        </p:txBody>
      </p:sp>
      <p:sp>
        <p:nvSpPr>
          <p:cNvPr id="3" name="Text Placeholder 2"/>
          <p:cNvSpPr>
            <a:spLocks noGrp="1"/>
          </p:cNvSpPr>
          <p:nvPr>
            <p:ph idx="1"/>
          </p:nvPr>
        </p:nvSpPr>
        <p:spPr>
          <a:xfrm>
            <a:off x="592017" y="1538818"/>
            <a:ext cx="8188446" cy="338554"/>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Overloaded unary operators take a single </a:t>
            </a:r>
            <a:r>
              <a:rPr lang="en-US" sz="2200" dirty="0" smtClean="0">
                <a:solidFill>
                  <a:schemeClr val="tx1"/>
                </a:solidFill>
                <a:latin typeface="Arial" panose="020B0604020202020204" pitchFamily="34" charset="0"/>
                <a:cs typeface="Arial" panose="020B0604020202020204" pitchFamily="34" charset="0"/>
              </a:rPr>
              <a:t>argument</a:t>
            </a:r>
            <a:endParaRPr lang="en-US" sz="2200" dirty="0">
              <a:solidFill>
                <a:schemeClr val="tx1"/>
              </a:solidFill>
              <a:latin typeface="Arial" panose="020B0604020202020204" pitchFamily="34" charset="0"/>
              <a:cs typeface="Arial" panose="020B0604020202020204" pitchFamily="34" charset="0"/>
            </a:endParaRPr>
          </a:p>
        </p:txBody>
      </p:sp>
      <p:pic>
        <p:nvPicPr>
          <p:cNvPr id="5" name="Picture 4" descr="Figure 9-38 An operator-() method for a Book. Program code. In the code, the words in the variable names are merged, and the code contains the following keywords: public static, return. Line 1: public static, book operator, negative sign, left parenthesis, book a book, right parenthesis. Line 2: left brace. Line 3, indented once: a book, period, price = negative a book, period, price, semicolon. Line 4, indented once: return, a book, semicolon. Line 5: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850" y="2667000"/>
            <a:ext cx="5754860" cy="1994316"/>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9054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Declaring an Array of Objects</a:t>
            </a:r>
            <a:endParaRPr lang="en-US" sz="2000" b="1" dirty="0">
              <a:solidFill>
                <a:srgbClr val="007FA3"/>
              </a:solidFill>
              <a:latin typeface="Arial" panose="020B0604020202020204" pitchFamily="34" charset="0"/>
              <a:cs typeface="Arial" panose="020B0604020202020204" pitchFamily="34" charset="0"/>
            </a:endParaRPr>
          </a:p>
        </p:txBody>
      </p:sp>
      <p:sp>
        <p:nvSpPr>
          <p:cNvPr id="3" name="Text Placeholder 2"/>
          <p:cNvSpPr>
            <a:spLocks noGrp="1"/>
          </p:cNvSpPr>
          <p:nvPr>
            <p:ph idx="1"/>
          </p:nvPr>
        </p:nvSpPr>
        <p:spPr>
          <a:xfrm>
            <a:off x="592017" y="1538818"/>
            <a:ext cx="7942383" cy="2685351"/>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You can declare arrays that hold elements of any type, including objects</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Example:</a:t>
            </a:r>
          </a:p>
          <a:p>
            <a:pPr marL="0" indent="1030288">
              <a:lnSpc>
                <a:spcPct val="100000"/>
              </a:lnSpc>
              <a:buClr>
                <a:srgbClr val="007FA3"/>
              </a:buClr>
              <a:buNone/>
            </a:pPr>
            <a:r>
              <a:rPr lang="en-US" sz="2200" b="1" dirty="0" smtClean="0">
                <a:solidFill>
                  <a:schemeClr val="tx1"/>
                </a:solidFill>
                <a:latin typeface="Arial" panose="020B0604020202020204" pitchFamily="34" charset="0"/>
                <a:cs typeface="Arial" panose="020B0604020202020204" pitchFamily="34" charset="0"/>
              </a:rPr>
              <a:t>Employee</a:t>
            </a:r>
            <a:r>
              <a:rPr lang="en-US" sz="2200" b="1" dirty="0">
                <a:solidFill>
                  <a:schemeClr val="tx1"/>
                </a:solidFill>
                <a:latin typeface="Arial" panose="020B0604020202020204" pitchFamily="34" charset="0"/>
                <a:cs typeface="Arial" panose="020B0604020202020204" pitchFamily="34" charset="0"/>
              </a:rPr>
              <a:t>[] empArray = new Employee[7</a:t>
            </a:r>
            <a:r>
              <a:rPr lang="en-US" sz="2200" b="1" dirty="0" smtClean="0">
                <a:solidFill>
                  <a:schemeClr val="tx1"/>
                </a:solidFill>
                <a:latin typeface="Arial" panose="020B0604020202020204" pitchFamily="34" charset="0"/>
                <a:cs typeface="Arial" panose="020B0604020202020204" pitchFamily="34" charset="0"/>
              </a:rPr>
              <a:t>];</a:t>
            </a:r>
          </a:p>
          <a:p>
            <a:pPr marL="0" indent="1030288">
              <a:lnSpc>
                <a:spcPct val="100000"/>
              </a:lnSpc>
              <a:buClr>
                <a:srgbClr val="007FA3"/>
              </a:buClr>
              <a:buNone/>
            </a:pPr>
            <a:r>
              <a:rPr lang="en-US" sz="2200" b="1" dirty="0" smtClean="0">
                <a:solidFill>
                  <a:schemeClr val="tx1"/>
                </a:solidFill>
                <a:latin typeface="Arial" panose="020B0604020202020204" pitchFamily="34" charset="0"/>
                <a:cs typeface="Arial" panose="020B0604020202020204" pitchFamily="34" charset="0"/>
              </a:rPr>
              <a:t>for(int </a:t>
            </a:r>
            <a:r>
              <a:rPr lang="en-US" sz="2200" b="1" dirty="0">
                <a:solidFill>
                  <a:schemeClr val="tx1"/>
                </a:solidFill>
                <a:latin typeface="Arial" panose="020B0604020202020204" pitchFamily="34" charset="0"/>
                <a:cs typeface="Arial" panose="020B0604020202020204" pitchFamily="34" charset="0"/>
              </a:rPr>
              <a:t>x = 0; x &lt; empArray.Length; ++</a:t>
            </a:r>
            <a:r>
              <a:rPr lang="en-US" sz="2200" b="1" dirty="0" smtClean="0">
                <a:solidFill>
                  <a:schemeClr val="tx1"/>
                </a:solidFill>
                <a:latin typeface="Arial" panose="020B0604020202020204" pitchFamily="34" charset="0"/>
                <a:cs typeface="Arial" panose="020B0604020202020204" pitchFamily="34" charset="0"/>
              </a:rPr>
              <a:t>x)</a:t>
            </a:r>
          </a:p>
          <a:p>
            <a:pPr marL="0" indent="1030288">
              <a:lnSpc>
                <a:spcPct val="100000"/>
              </a:lnSpc>
              <a:buClr>
                <a:srgbClr val="007FA3"/>
              </a:buClr>
              <a:buNone/>
            </a:pPr>
            <a:r>
              <a:rPr lang="en-US" sz="2200" b="1" dirty="0" smtClean="0">
                <a:solidFill>
                  <a:schemeClr val="tx1"/>
                </a:solidFill>
                <a:latin typeface="Arial" panose="020B0604020202020204" pitchFamily="34" charset="0"/>
                <a:cs typeface="Arial" panose="020B0604020202020204" pitchFamily="34" charset="0"/>
              </a:rPr>
              <a:t>empArray[x</a:t>
            </a:r>
            <a:r>
              <a:rPr lang="en-US" sz="2200" b="1" dirty="0">
                <a:solidFill>
                  <a:schemeClr val="tx1"/>
                </a:solidFill>
                <a:latin typeface="Arial" panose="020B0604020202020204" pitchFamily="34" charset="0"/>
                <a:cs typeface="Arial" panose="020B0604020202020204" pitchFamily="34" charset="0"/>
              </a:rPr>
              <a:t>] = new Employee</a:t>
            </a:r>
            <a:r>
              <a:rPr lang="en-US" sz="2200" b="1" dirty="0" smtClean="0">
                <a:solidFill>
                  <a:schemeClr val="tx1"/>
                </a:solidFill>
                <a:latin typeface="Arial" panose="020B0604020202020204" pitchFamily="34" charset="0"/>
                <a:cs typeface="Arial" panose="020B0604020202020204" pitchFamily="34" charset="0"/>
              </a:rPr>
              <a:t>();</a:t>
            </a:r>
            <a:endParaRPr lang="en-US" sz="2200" b="1"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8042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2760"/>
            <a:ext cx="7391400" cy="1046440"/>
          </a:xfrm>
        </p:spPr>
        <p:txBody>
          <a:bodyPr anchor="b"/>
          <a:lstStyle/>
          <a:p>
            <a:pPr>
              <a:lnSpc>
                <a:spcPct val="100000"/>
              </a:lnSpc>
            </a:pPr>
            <a:r>
              <a:rPr lang="en-US" sz="3400" b="1" dirty="0">
                <a:solidFill>
                  <a:srgbClr val="007FA3"/>
                </a:solidFill>
                <a:latin typeface="Arial" panose="020B0604020202020204" pitchFamily="34" charset="0"/>
                <a:cs typeface="Arial" panose="020B0604020202020204" pitchFamily="34" charset="0"/>
              </a:rPr>
              <a:t>Using the Sort() and BinarySearch() Methods with Arrays of Objects </a:t>
            </a:r>
            <a:r>
              <a:rPr lang="en-US" sz="2000" dirty="0">
                <a:solidFill>
                  <a:srgbClr val="007FA3"/>
                </a:solidFill>
                <a:latin typeface="Arial" panose="020B0604020202020204" pitchFamily="34" charset="0"/>
                <a:cs typeface="Arial" panose="020B0604020202020204" pitchFamily="34" charset="0"/>
              </a:rPr>
              <a:t>(1 of 5)</a:t>
            </a:r>
          </a:p>
        </p:txBody>
      </p:sp>
      <p:sp>
        <p:nvSpPr>
          <p:cNvPr id="3" name="Content Placeholder 2"/>
          <p:cNvSpPr>
            <a:spLocks noGrp="1"/>
          </p:cNvSpPr>
          <p:nvPr>
            <p:ph idx="1"/>
          </p:nvPr>
        </p:nvSpPr>
        <p:spPr>
          <a:xfrm>
            <a:off x="592017" y="1538818"/>
            <a:ext cx="8018583" cy="3924151"/>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The </a:t>
            </a:r>
            <a:r>
              <a:rPr lang="en-US" sz="2200" b="1" dirty="0">
                <a:solidFill>
                  <a:schemeClr val="tx1"/>
                </a:solidFill>
                <a:latin typeface="Arial" panose="020B0604020202020204" pitchFamily="34" charset="0"/>
                <a:cs typeface="Arial" panose="020B0604020202020204" pitchFamily="34" charset="0"/>
              </a:rPr>
              <a:t>Sort() method </a:t>
            </a:r>
            <a:r>
              <a:rPr lang="en-US" sz="2200" dirty="0">
                <a:solidFill>
                  <a:schemeClr val="tx1"/>
                </a:solidFill>
                <a:latin typeface="Arial" panose="020B0604020202020204" pitchFamily="34" charset="0"/>
                <a:cs typeface="Arial" panose="020B0604020202020204" pitchFamily="34" charset="0"/>
              </a:rPr>
              <a:t>accepts an array parameter and arranges its elements in descending order</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The </a:t>
            </a:r>
            <a:r>
              <a:rPr lang="en-US" sz="2200" b="1" dirty="0">
                <a:solidFill>
                  <a:schemeClr val="tx1"/>
                </a:solidFill>
                <a:latin typeface="Arial" panose="020B0604020202020204" pitchFamily="34" charset="0"/>
                <a:cs typeface="Arial" panose="020B0604020202020204" pitchFamily="34" charset="0"/>
              </a:rPr>
              <a:t>BinarySearch() method </a:t>
            </a:r>
            <a:r>
              <a:rPr lang="en-US" sz="2200" dirty="0">
                <a:solidFill>
                  <a:schemeClr val="tx1"/>
                </a:solidFill>
                <a:latin typeface="Arial" panose="020B0604020202020204" pitchFamily="34" charset="0"/>
                <a:cs typeface="Arial" panose="020B0604020202020204" pitchFamily="34" charset="0"/>
              </a:rPr>
              <a:t>accepts a sorted array and a value that it attempts to match in the array</a:t>
            </a:r>
            <a:endParaRPr lang="en-US" sz="2200" b="1" dirty="0">
              <a:solidFill>
                <a:schemeClr val="tx1"/>
              </a:solidFill>
              <a:latin typeface="Arial" panose="020B0604020202020204" pitchFamily="34" charset="0"/>
              <a:cs typeface="Arial" panose="020B0604020202020204" pitchFamily="34" charset="0"/>
            </a:endParaRP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Interface</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 collection of empty abstract methods that can be used by any class as long as the class provides a definition to override the interface’s do-nothing, or abstract, method definitions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An </a:t>
            </a:r>
            <a:r>
              <a:rPr lang="en-US" sz="2200" b="1" dirty="0">
                <a:solidFill>
                  <a:schemeClr val="tx1"/>
                </a:solidFill>
                <a:latin typeface="Arial" panose="020B0604020202020204" pitchFamily="34" charset="0"/>
                <a:cs typeface="Arial" panose="020B0604020202020204" pitchFamily="34" charset="0"/>
              </a:rPr>
              <a:t>abstract method </a:t>
            </a:r>
            <a:r>
              <a:rPr lang="en-US" sz="2200" dirty="0">
                <a:solidFill>
                  <a:schemeClr val="tx1"/>
                </a:solidFill>
                <a:latin typeface="Arial" panose="020B0604020202020204" pitchFamily="34" charset="0"/>
                <a:cs typeface="Arial" panose="020B0604020202020204" pitchFamily="34" charset="0"/>
              </a:rPr>
              <a:t>has no method </a:t>
            </a:r>
            <a:r>
              <a:rPr lang="en-US" sz="2200" dirty="0" smtClean="0">
                <a:solidFill>
                  <a:schemeClr val="tx1"/>
                </a:solidFill>
                <a:latin typeface="Arial" panose="020B0604020202020204" pitchFamily="34" charset="0"/>
                <a:cs typeface="Arial" panose="020B0604020202020204" pitchFamily="34" charset="0"/>
              </a:rPr>
              <a:t>statements</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3983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2760"/>
            <a:ext cx="7391400" cy="1046440"/>
          </a:xfrm>
        </p:spPr>
        <p:txBody>
          <a:bodyPr anchor="b"/>
          <a:lstStyle/>
          <a:p>
            <a:pPr>
              <a:lnSpc>
                <a:spcPct val="100000"/>
              </a:lnSpc>
            </a:pPr>
            <a:r>
              <a:rPr lang="en-US" sz="3400" b="1" dirty="0">
                <a:solidFill>
                  <a:srgbClr val="007FA3"/>
                </a:solidFill>
                <a:latin typeface="Arial" panose="020B0604020202020204" pitchFamily="34" charset="0"/>
                <a:cs typeface="Arial" panose="020B0604020202020204" pitchFamily="34" charset="0"/>
              </a:rPr>
              <a:t>Using the Sort() and BinarySearch() Methods with Arrays of Objects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5)</a:t>
            </a:r>
          </a:p>
        </p:txBody>
      </p:sp>
      <p:sp>
        <p:nvSpPr>
          <p:cNvPr id="3" name="Content Placeholder 2"/>
          <p:cNvSpPr>
            <a:spLocks noGrp="1"/>
          </p:cNvSpPr>
          <p:nvPr>
            <p:ph idx="1"/>
          </p:nvPr>
        </p:nvSpPr>
        <p:spPr>
          <a:xfrm>
            <a:off x="592017" y="1538818"/>
            <a:ext cx="7866183" cy="2039020"/>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When a method </a:t>
            </a:r>
            <a:r>
              <a:rPr lang="en-US" sz="2200" b="1" dirty="0">
                <a:solidFill>
                  <a:schemeClr val="tx1"/>
                </a:solidFill>
                <a:latin typeface="Arial" panose="020B0604020202020204" pitchFamily="34" charset="0"/>
                <a:cs typeface="Arial" panose="020B0604020202020204" pitchFamily="34" charset="0"/>
              </a:rPr>
              <a:t>overrides </a:t>
            </a:r>
            <a:r>
              <a:rPr lang="en-US" sz="2200" dirty="0">
                <a:solidFill>
                  <a:schemeClr val="tx1"/>
                </a:solidFill>
                <a:latin typeface="Arial" panose="020B0604020202020204" pitchFamily="34" charset="0"/>
                <a:cs typeface="Arial" panose="020B0604020202020204" pitchFamily="34" charset="0"/>
              </a:rPr>
              <a:t>another, it takes precedence, hiding the original version</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IComparable interface</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Contains the definition for the </a:t>
            </a:r>
            <a:r>
              <a:rPr lang="en-US" sz="2200" b="1" dirty="0">
                <a:solidFill>
                  <a:schemeClr val="tx1"/>
                </a:solidFill>
                <a:latin typeface="Arial" panose="020B0604020202020204" pitchFamily="34" charset="0"/>
                <a:cs typeface="Arial" panose="020B0604020202020204" pitchFamily="34" charset="0"/>
              </a:rPr>
              <a:t>CompareTo()</a:t>
            </a:r>
            <a:r>
              <a:rPr lang="en-US" sz="2200" dirty="0">
                <a:solidFill>
                  <a:schemeClr val="tx1"/>
                </a:solidFill>
                <a:latin typeface="Arial" panose="020B0604020202020204" pitchFamily="34" charset="0"/>
                <a:cs typeface="Arial" panose="020B0604020202020204" pitchFamily="34" charset="0"/>
              </a:rPr>
              <a:t> method</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Compares one object to another and returns an </a:t>
            </a:r>
            <a:r>
              <a:rPr lang="en-US" sz="2200" dirty="0" smtClean="0">
                <a:solidFill>
                  <a:schemeClr val="tx1"/>
                </a:solidFill>
                <a:latin typeface="Arial" panose="020B0604020202020204" pitchFamily="34" charset="0"/>
                <a:cs typeface="Arial" panose="020B0604020202020204" pitchFamily="34" charset="0"/>
              </a:rPr>
              <a:t>integer</a:t>
            </a:r>
            <a:endParaRPr lang="en-US" sz="2200" dirty="0">
              <a:solidFill>
                <a:schemeClr val="tx1"/>
              </a:solidFill>
              <a:latin typeface="Arial" panose="020B0604020202020204" pitchFamily="34" charset="0"/>
              <a:cs typeface="Arial" panose="020B0604020202020204" pitchFamily="34" charset="0"/>
            </a:endParaRPr>
          </a:p>
        </p:txBody>
      </p:sp>
      <p:pic>
        <p:nvPicPr>
          <p:cNvPr id="5" name="Picture 4" descr="Figure 9-39 The IComparable interface. Program code. In the code, the words in the variable names are merged, and the code contains the following keywords: interface, i n t. Line 1: interface, I comparable. Line 2: left brace. Line 3, indented once: i n t, compare to, left parenthesis, object o, right parenthesis, semicolon. Line 4: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6344" y="3976787"/>
            <a:ext cx="4937528" cy="1842268"/>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043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Class Concepts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a:t>
            </a:r>
            <a:r>
              <a:rPr lang="en-US" sz="2000" dirty="0" smtClean="0">
                <a:solidFill>
                  <a:srgbClr val="007FA3"/>
                </a:solidFill>
                <a:latin typeface="Arial" panose="020B0604020202020204" pitchFamily="34" charset="0"/>
                <a:cs typeface="Arial" panose="020B0604020202020204" pitchFamily="34" charset="0"/>
              </a:rPr>
              <a:t>3)</a:t>
            </a:r>
            <a:endParaRPr lang="en-US" sz="2000" dirty="0">
              <a:solidFill>
                <a:srgbClr val="007FA3"/>
              </a:solidFill>
              <a:latin typeface="Arial" panose="020B0604020202020204" pitchFamily="34" charset="0"/>
              <a:cs typeface="Arial" panose="020B0604020202020204" pitchFamily="34" charset="0"/>
            </a:endParaRPr>
          </a:p>
        </p:txBody>
      </p:sp>
      <p:sp>
        <p:nvSpPr>
          <p:cNvPr id="3" name="Text Placeholder 2"/>
          <p:cNvSpPr>
            <a:spLocks noGrp="1"/>
          </p:cNvSpPr>
          <p:nvPr>
            <p:ph idx="1"/>
          </p:nvPr>
        </p:nvSpPr>
        <p:spPr>
          <a:xfrm>
            <a:off x="592017" y="1538818"/>
            <a:ext cx="8188446" cy="3400931"/>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Types of classes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Classes that are only application programs with a </a:t>
            </a:r>
            <a:r>
              <a:rPr lang="en-US" sz="2200" b="1" dirty="0">
                <a:solidFill>
                  <a:schemeClr val="tx1"/>
                </a:solidFill>
                <a:latin typeface="Arial" panose="020B0604020202020204" pitchFamily="34" charset="0"/>
                <a:cs typeface="Arial" panose="020B0604020202020204" pitchFamily="34" charset="0"/>
              </a:rPr>
              <a:t>Main()</a:t>
            </a:r>
            <a:r>
              <a:rPr lang="en-US" sz="2200" dirty="0">
                <a:solidFill>
                  <a:schemeClr val="tx1"/>
                </a:solidFill>
                <a:latin typeface="Arial" panose="020B0604020202020204" pitchFamily="34" charset="0"/>
                <a:cs typeface="Arial" panose="020B0604020202020204" pitchFamily="34" charset="0"/>
              </a:rPr>
              <a:t> method</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Classes from which you instantiate objects</a:t>
            </a:r>
          </a:p>
          <a:p>
            <a:pPr marL="1143000" lvl="2" indent="-228600">
              <a:lnSpc>
                <a:spcPct val="100000"/>
              </a:lnSpc>
              <a:spcBef>
                <a:spcPts val="600"/>
              </a:spcBef>
              <a:buClr>
                <a:srgbClr val="007FA3"/>
              </a:buClr>
              <a:buFont typeface="Wingdings" panose="05000000000000000000" pitchFamily="2" charset="2"/>
              <a:buChar char="§"/>
            </a:pPr>
            <a:r>
              <a:rPr lang="en-US" sz="2200" dirty="0">
                <a:solidFill>
                  <a:schemeClr val="tx1"/>
                </a:solidFill>
                <a:latin typeface="Arial" panose="020B0604020202020204" pitchFamily="34" charset="0"/>
                <a:cs typeface="Arial" panose="020B0604020202020204" pitchFamily="34" charset="0"/>
              </a:rPr>
              <a:t>Can contain a </a:t>
            </a:r>
            <a:r>
              <a:rPr lang="en-US" sz="2200" b="1" dirty="0">
                <a:solidFill>
                  <a:schemeClr val="tx1"/>
                </a:solidFill>
                <a:latin typeface="Arial" panose="020B0604020202020204" pitchFamily="34" charset="0"/>
                <a:cs typeface="Arial" panose="020B0604020202020204" pitchFamily="34" charset="0"/>
              </a:rPr>
              <a:t>Main()</a:t>
            </a:r>
            <a:r>
              <a:rPr lang="en-US" sz="2200" dirty="0">
                <a:solidFill>
                  <a:schemeClr val="tx1"/>
                </a:solidFill>
                <a:latin typeface="Arial" panose="020B0604020202020204" pitchFamily="34" charset="0"/>
                <a:cs typeface="Arial" panose="020B0604020202020204" pitchFamily="34" charset="0"/>
              </a:rPr>
              <a:t> method, but it is not </a:t>
            </a:r>
            <a:r>
              <a:rPr lang="en-US" sz="2200" dirty="0" smtClean="0">
                <a:solidFill>
                  <a:schemeClr val="tx1"/>
                </a:solidFill>
                <a:latin typeface="Arial" panose="020B0604020202020204" pitchFamily="34" charset="0"/>
                <a:cs typeface="Arial" panose="020B0604020202020204" pitchFamily="34" charset="0"/>
              </a:rPr>
              <a:t>required</a:t>
            </a:r>
          </a:p>
          <a:p>
            <a:pPr marL="256032" indent="-256032">
              <a:lnSpc>
                <a:spcPct val="100000"/>
              </a:lnSpc>
              <a:spcBef>
                <a:spcPts val="1500"/>
              </a:spcBef>
              <a:buClr>
                <a:srgbClr val="007FA3"/>
              </a:buClr>
            </a:pPr>
            <a:r>
              <a:rPr lang="en-US" sz="2200" dirty="0" smtClean="0">
                <a:solidFill>
                  <a:schemeClr val="tx1"/>
                </a:solidFill>
                <a:latin typeface="Arial" panose="020B0604020202020204" pitchFamily="34" charset="0"/>
                <a:cs typeface="Arial" panose="020B0604020202020204" pitchFamily="34" charset="0"/>
              </a:rPr>
              <a:t>Everything </a:t>
            </a:r>
            <a:r>
              <a:rPr lang="en-US" sz="2200" dirty="0">
                <a:solidFill>
                  <a:schemeClr val="tx1"/>
                </a:solidFill>
                <a:latin typeface="Arial" panose="020B0604020202020204" pitchFamily="34" charset="0"/>
                <a:cs typeface="Arial" panose="020B0604020202020204" pitchFamily="34" charset="0"/>
              </a:rPr>
              <a:t>is an object</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Every object is a member of a more general class</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An object is an </a:t>
            </a:r>
            <a:r>
              <a:rPr lang="en-US" sz="2200" b="1" dirty="0">
                <a:solidFill>
                  <a:schemeClr val="tx1"/>
                </a:solidFill>
                <a:latin typeface="Arial" panose="020B0604020202020204" pitchFamily="34" charset="0"/>
                <a:cs typeface="Arial" panose="020B0604020202020204" pitchFamily="34" charset="0"/>
              </a:rPr>
              <a:t>instantiation </a:t>
            </a:r>
            <a:r>
              <a:rPr lang="en-US" sz="2200" dirty="0">
                <a:solidFill>
                  <a:schemeClr val="tx1"/>
                </a:solidFill>
                <a:latin typeface="Arial" panose="020B0604020202020204" pitchFamily="34" charset="0"/>
                <a:cs typeface="Arial" panose="020B0604020202020204" pitchFamily="34" charset="0"/>
              </a:rPr>
              <a:t>of a </a:t>
            </a:r>
            <a:r>
              <a:rPr lang="en-US" sz="2200" dirty="0" smtClean="0">
                <a:solidFill>
                  <a:schemeClr val="tx1"/>
                </a:solidFill>
                <a:latin typeface="Arial" panose="020B0604020202020204" pitchFamily="34" charset="0"/>
                <a:cs typeface="Arial" panose="020B0604020202020204" pitchFamily="34" charset="0"/>
              </a:rPr>
              <a:t>class</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030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2760"/>
            <a:ext cx="7391400" cy="1046440"/>
          </a:xfrm>
        </p:spPr>
        <p:txBody>
          <a:bodyPr anchor="b"/>
          <a:lstStyle/>
          <a:p>
            <a:pPr>
              <a:lnSpc>
                <a:spcPct val="100000"/>
              </a:lnSpc>
            </a:pPr>
            <a:r>
              <a:rPr lang="en-US" sz="3400" b="1" dirty="0">
                <a:solidFill>
                  <a:srgbClr val="007FA3"/>
                </a:solidFill>
                <a:latin typeface="Arial" panose="020B0604020202020204" pitchFamily="34" charset="0"/>
                <a:cs typeface="Arial" panose="020B0604020202020204" pitchFamily="34" charset="0"/>
              </a:rPr>
              <a:t>Using the Sort() and BinarySearch() Methods with Arrays of Objects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5)</a:t>
            </a:r>
          </a:p>
        </p:txBody>
      </p:sp>
      <p:pic>
        <p:nvPicPr>
          <p:cNvPr id="7" name="Picture 6" descr="Figure 9-40 Employee class using IComparable interface. Program code. In the code, the words in the variable names are merged, and the code contains the following keywords: class, public i n t, get, set, public double, i n t, if, this, else, return. Line 1: class, employee, colon, I comparable. Line 2: left brace. Line 3, indented once: public i n t, i d number, left brace, get, semicolon, set, semicolon, right brace. Line 4, indented once: public double, salary, left brace, get, semicolon, set, semicolon, right brace. Line 5, indented once, highlighted: i n t i comparable, period, compare to, left parenthesis, object o, right parenthesis. Line 6, indented once, highlighted: left brace. Line 7, indented twice, highlighted: i n t, return v ay l, semicolon. Line 8, indented twice, highlighted: employee te m p = left parenthesis, employee, right parenthesis, o, semicolon. Line 9, indented twice, highlighted: if, left parenthesis this, period, i d number &gt; temp, period, i d number, right parenthesis. Line 10, indented 3 times, highlighted: return v ay l = 1, semicolon. Line 11, indented twice, highlighted: else. Line 12, indented 3 times, highlighted: if, left parenthesis, this, period, i d number &lt; temp, period, i d number, right parenthesis. Line 13, indented 4 times, highlighted: return v ay l = negative 1, semicolon. Line 14, indented 3 times, highlighted: else. Line 15, indented 4 times, highlighted: return v ay l = 0, semicolon. Line 16, indented twice, highlighted: return, return v ay l, semicolon. Line 17, indented once, highlighted: right brace. Line 18: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4687" y="1810693"/>
            <a:ext cx="4578426" cy="3942292"/>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3632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2760"/>
            <a:ext cx="7391400" cy="1046440"/>
          </a:xfrm>
        </p:spPr>
        <p:txBody>
          <a:bodyPr anchor="b"/>
          <a:lstStyle/>
          <a:p>
            <a:pPr>
              <a:lnSpc>
                <a:spcPct val="100000"/>
              </a:lnSpc>
            </a:pPr>
            <a:r>
              <a:rPr lang="en-US" sz="3400" b="1" dirty="0">
                <a:solidFill>
                  <a:srgbClr val="007FA3"/>
                </a:solidFill>
                <a:latin typeface="Arial" panose="020B0604020202020204" pitchFamily="34" charset="0"/>
                <a:cs typeface="Arial" panose="020B0604020202020204" pitchFamily="34" charset="0"/>
              </a:rPr>
              <a:t>Using the Sort() and BinarySearch() Methods with Arrays of Objects </a:t>
            </a:r>
            <a:r>
              <a:rPr lang="en-US" sz="2000" dirty="0" smtClean="0">
                <a:solidFill>
                  <a:srgbClr val="007FA3"/>
                </a:solidFill>
                <a:latin typeface="Arial" panose="020B0604020202020204" pitchFamily="34" charset="0"/>
                <a:cs typeface="Arial" panose="020B0604020202020204" pitchFamily="34" charset="0"/>
              </a:rPr>
              <a:t>(4 </a:t>
            </a:r>
            <a:r>
              <a:rPr lang="en-US" sz="2000" dirty="0">
                <a:solidFill>
                  <a:srgbClr val="007FA3"/>
                </a:solidFill>
                <a:latin typeface="Arial" panose="020B0604020202020204" pitchFamily="34" charset="0"/>
                <a:cs typeface="Arial" panose="020B0604020202020204" pitchFamily="34" charset="0"/>
              </a:rPr>
              <a:t>of 5)</a:t>
            </a:r>
          </a:p>
        </p:txBody>
      </p:sp>
      <p:pic>
        <p:nvPicPr>
          <p:cNvPr id="5" name="Picture 4" descr="Figure 9-41 The ComparableEmployeeArray program. Program code. In the code, the words in the variable names are merged, and the code contains the following keywords: using, using static, class, static void, new, i n t, for. Line 1: using, system, semicolon. Line 2: using static, system, period, console, semicolon. Line 3: class, comparable employee array. Line 4: left brace. Line 5, indented once: static void, main, left parenthesis, right parenthesis. Line 6, indented once: left brace. Line 7, indented twice: employee, open bracket, close bracket, e m p array = new employee, open bracket, 5, close bracket, semicolon. Line 8, indented twice: i n t, x, semicolon. Line 9, indented twice: for, left parenthesis, x = 0, semicolon, x &lt; e m p array, period, length, semicolon, + + x, right parenthesis. Line 10, indented 3 times: e m p array, open bracket, x, close bracket = new employee, left parenthesis, right parenthesis, semicolon. Line 11, indented twice: e m p array, open bracket, 0, close bracket, period, i d number = 333, semicolon. Line 12, indented twice: e m p array, open bracket, 1, close bracket, period, i d number = 444, semicolon. Line 13, indented twice: e m p array, open bracket, 2, close bracket, period, i d number = 555, semicolon. Line 14, indented twice: e m p array, open bracket, 3, close bracket, period, i d number = 111, semicolon. Line 15, indented twice: e m p array, open bracket, 4, close bracket, period, i d number = 222, semicolon. Line 16, indented twice: employee seek e m p = new employee, left parenthesis, right parenthesis, semicolon. Line 17, indented twice: seek e m p, period, i d number = 222, semicolon. Line 18, indented twice: array, period, sort, left parenthesis, e m p array, right parenthesis, semicolon. Line 19, indented twice: write line, left parenthesis, open quotes, sorted employees, colon, close quotes, right parenthesis, semicolon. Line 20, indented twice: for, left parenthesis, x = 0, semicolon, x &lt; e m p array, period, length, semicolon, + + x, right parenthesis. Line 21, indented 3 times: write line, left parenthesis, open quotes, employee hash, left brace, 0, right brace, colon, left brace, 1, right brace, left brace, 2, right brace, close quotes, comma, x, comma. Line 22, indented 4 times: e m p array, open bracket, x, close bracket, dot, i d number, comma, e m p array, open bracket, x, close bracket, period, salary, period, to string, left parenthesis, open quotes, C, close quotes, right parenthesis, right parenthesis, semicolon. Line 23, indented twice: x = array, period, binary search, left parenthesis, e m p array, comma, seek e m p, right parenthesis, semicolon. Line 24, indented twice: write line, left parenthesis, open quotes, employee has, left brace, 0, right brace, was found at position, left brace, 1, right brace, close quotes, comma. Line 25, indented 3 times: seek e m p, period, i d number, comma, x, right parenthesis, semicolon. Line 26, indented once: right brace. Line 27: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9681" y="1676400"/>
            <a:ext cx="5323438" cy="4282396"/>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9757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2760"/>
            <a:ext cx="7391400" cy="1046440"/>
          </a:xfrm>
        </p:spPr>
        <p:txBody>
          <a:bodyPr anchor="b"/>
          <a:lstStyle/>
          <a:p>
            <a:pPr>
              <a:lnSpc>
                <a:spcPct val="100000"/>
              </a:lnSpc>
            </a:pPr>
            <a:r>
              <a:rPr lang="en-US" sz="3400" b="1" dirty="0">
                <a:solidFill>
                  <a:srgbClr val="007FA3"/>
                </a:solidFill>
                <a:latin typeface="Arial" panose="020B0604020202020204" pitchFamily="34" charset="0"/>
                <a:cs typeface="Arial" panose="020B0604020202020204" pitchFamily="34" charset="0"/>
              </a:rPr>
              <a:t>Using the Sort() and BinarySearch() Methods with Arrays of Objects </a:t>
            </a:r>
            <a:r>
              <a:rPr lang="en-US" sz="2000" dirty="0" smtClean="0">
                <a:solidFill>
                  <a:srgbClr val="007FA3"/>
                </a:solidFill>
                <a:latin typeface="Arial" panose="020B0604020202020204" pitchFamily="34" charset="0"/>
                <a:cs typeface="Arial" panose="020B0604020202020204" pitchFamily="34" charset="0"/>
              </a:rPr>
              <a:t>(5 </a:t>
            </a:r>
            <a:r>
              <a:rPr lang="en-US" sz="2000" dirty="0">
                <a:solidFill>
                  <a:srgbClr val="007FA3"/>
                </a:solidFill>
                <a:latin typeface="Arial" panose="020B0604020202020204" pitchFamily="34" charset="0"/>
                <a:cs typeface="Arial" panose="020B0604020202020204" pitchFamily="34" charset="0"/>
              </a:rPr>
              <a:t>of 5)</a:t>
            </a:r>
          </a:p>
        </p:txBody>
      </p:sp>
      <p:pic>
        <p:nvPicPr>
          <p:cNvPr id="7" name="Picture 6" descr="Figure 9-42 Output of the ComparableEmployeeArray program. The output of the program displays the following text. Line 1: sorted employees, colon. Line 2: employee hash 0, colon, 111, $0.00. Line 3: employee hash 1, colon, 222, $0.00. Line 4: employee hash 2, colon, 333, $0.00. Line 5: employee hash 3, colon, 444, $0.00. Line 6: employee hash 4, colon, 555, $0.00. Line 7: employee hash 222 was found at positio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9942" y="2514600"/>
            <a:ext cx="6007916" cy="2348880"/>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1834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Destructors </a:t>
            </a:r>
            <a:r>
              <a:rPr lang="en-US" sz="2000" dirty="0">
                <a:solidFill>
                  <a:srgbClr val="007FA3"/>
                </a:solidFill>
                <a:latin typeface="Arial" panose="020B0604020202020204" pitchFamily="34" charset="0"/>
                <a:cs typeface="Arial" panose="020B0604020202020204" pitchFamily="34" charset="0"/>
              </a:rPr>
              <a:t>(1 of 2)</a:t>
            </a:r>
          </a:p>
        </p:txBody>
      </p:sp>
      <p:sp>
        <p:nvSpPr>
          <p:cNvPr id="3" name="Text Placeholder 2"/>
          <p:cNvSpPr>
            <a:spLocks noGrp="1"/>
          </p:cNvSpPr>
          <p:nvPr>
            <p:ph idx="1"/>
          </p:nvPr>
        </p:nvSpPr>
        <p:spPr>
          <a:xfrm>
            <a:off x="592017" y="1538818"/>
            <a:ext cx="8120183" cy="2693045"/>
          </a:xfrm>
        </p:spPr>
        <p:txBody>
          <a:bodyPr/>
          <a:lstStyle/>
          <a:p>
            <a:pPr marL="256032" indent="-256032">
              <a:lnSpc>
                <a:spcPct val="100000"/>
              </a:lnSpc>
              <a:spcBef>
                <a:spcPts val="1500"/>
              </a:spcBef>
              <a:buClr>
                <a:srgbClr val="007FA3"/>
              </a:buClr>
            </a:pPr>
            <a:r>
              <a:rPr lang="en-US" sz="2100" b="1" dirty="0">
                <a:solidFill>
                  <a:schemeClr val="tx1"/>
                </a:solidFill>
                <a:latin typeface="Arial" panose="020B0604020202020204" pitchFamily="34" charset="0"/>
                <a:cs typeface="Arial" panose="020B0604020202020204" pitchFamily="34" charset="0"/>
              </a:rPr>
              <a:t>Destructor</a:t>
            </a:r>
          </a:p>
          <a:p>
            <a:pPr marL="740664" lvl="1" indent="-283464">
              <a:lnSpc>
                <a:spcPct val="100000"/>
              </a:lnSpc>
              <a:buClr>
                <a:srgbClr val="007FA3"/>
              </a:buClr>
              <a:buFont typeface="Arial" panose="020B0604020202020204" pitchFamily="34" charset="0"/>
              <a:buChar char="‒"/>
            </a:pPr>
            <a:r>
              <a:rPr lang="en-US" sz="2100" dirty="0">
                <a:solidFill>
                  <a:schemeClr val="tx1"/>
                </a:solidFill>
                <a:latin typeface="Arial" panose="020B0604020202020204" pitchFamily="34" charset="0"/>
                <a:cs typeface="Arial" panose="020B0604020202020204" pitchFamily="34" charset="0"/>
              </a:rPr>
              <a:t>Contains the actions you require when an instance of a class is destroyed</a:t>
            </a:r>
          </a:p>
          <a:p>
            <a:pPr marL="256032" indent="-256032">
              <a:lnSpc>
                <a:spcPct val="100000"/>
              </a:lnSpc>
              <a:buClr>
                <a:srgbClr val="007FA3"/>
              </a:buClr>
            </a:pPr>
            <a:r>
              <a:rPr lang="en-US" sz="2100" dirty="0">
                <a:solidFill>
                  <a:schemeClr val="tx1"/>
                </a:solidFill>
                <a:latin typeface="Arial" panose="020B0604020202020204" pitchFamily="34" charset="0"/>
                <a:cs typeface="Arial" panose="020B0604020202020204" pitchFamily="34" charset="0"/>
              </a:rPr>
              <a:t>Most often, an instance of a class is destroyed when it goes out of scope</a:t>
            </a:r>
          </a:p>
          <a:p>
            <a:pPr marL="256032" indent="-256032">
              <a:lnSpc>
                <a:spcPct val="100000"/>
              </a:lnSpc>
              <a:buClr>
                <a:srgbClr val="007FA3"/>
              </a:buClr>
            </a:pPr>
            <a:r>
              <a:rPr lang="en-US" sz="2100" dirty="0">
                <a:solidFill>
                  <a:schemeClr val="tx1"/>
                </a:solidFill>
                <a:latin typeface="Arial" panose="020B0604020202020204" pitchFamily="34" charset="0"/>
                <a:cs typeface="Arial" panose="020B0604020202020204" pitchFamily="34" charset="0"/>
              </a:rPr>
              <a:t>Explicitly declare a destructor</a:t>
            </a:r>
          </a:p>
          <a:p>
            <a:pPr marL="740664" lvl="1" indent="-283464">
              <a:lnSpc>
                <a:spcPct val="100000"/>
              </a:lnSpc>
              <a:buClr>
                <a:srgbClr val="007FA3"/>
              </a:buClr>
              <a:buFont typeface="Arial" panose="020B0604020202020204" pitchFamily="34" charset="0"/>
              <a:buChar char="‒"/>
            </a:pPr>
            <a:r>
              <a:rPr lang="en-US" sz="2100" dirty="0">
                <a:solidFill>
                  <a:schemeClr val="tx1"/>
                </a:solidFill>
                <a:latin typeface="Arial" panose="020B0604020202020204" pitchFamily="34" charset="0"/>
                <a:cs typeface="Arial" panose="020B0604020202020204" pitchFamily="34" charset="0"/>
              </a:rPr>
              <a:t>The identifier consists of a tilde (~) followed by the class </a:t>
            </a:r>
            <a:r>
              <a:rPr lang="en-US" sz="2100" dirty="0" smtClean="0">
                <a:solidFill>
                  <a:schemeClr val="tx1"/>
                </a:solidFill>
                <a:latin typeface="Arial" panose="020B0604020202020204" pitchFamily="34" charset="0"/>
                <a:cs typeface="Arial" panose="020B0604020202020204" pitchFamily="34" charset="0"/>
              </a:rPr>
              <a:t>name</a:t>
            </a:r>
            <a:endParaRPr lang="en-US" sz="2100" dirty="0">
              <a:solidFill>
                <a:schemeClr val="tx1"/>
              </a:solidFill>
              <a:latin typeface="Arial" panose="020B0604020202020204" pitchFamily="34" charset="0"/>
              <a:cs typeface="Arial" panose="020B0604020202020204" pitchFamily="34" charset="0"/>
            </a:endParaRPr>
          </a:p>
        </p:txBody>
      </p:sp>
      <p:pic>
        <p:nvPicPr>
          <p:cNvPr id="5" name="Picture 4" descr="Figure 9-44 Employee class with destructor. Program code. In the code, the words in the variable names are merged, and the code contains the following keywords: class, public i n t, get, set, public, i n t. Line 1: class, employee. Line 2: left brace. Line 3, indented once: public i n t i d number, left brace, get, semicolon, set, semicolon, right brace. Line 4, indented once: public employee, left parenthesis, i n t e m p i d, right parenthesis. Line 5, indented once: left brace. Line 6, indented twice: i d number = e m p i d, semicolon. Line 7, indented twice: write line, left parenthesis, open quotes, employee object, left brace, 0, right brace, created, close quotes, comma, i d number, right parenthesis, semicolon. Line 8, indented once: right brace. Line 9, indented once, highlighted: tilde, employee, left parenthesis, right parenthesis. Line 10, indented once, highlighted: left brace. Line 11, indented twice, highlighted: write line, left parenthesis, open quotes, employee object, left brace, 0, right brace, destroyed, exclamation mark, close quotes, comma, i d number, right parenthesis, semicolon. Line 12, indented once, highlighted: right brace. Line 13: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1290" y="4302080"/>
            <a:ext cx="4109900" cy="1972181"/>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426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Destructors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2)</a:t>
            </a:r>
          </a:p>
        </p:txBody>
      </p:sp>
      <p:pic>
        <p:nvPicPr>
          <p:cNvPr id="7" name="Picture 6" descr="Figure 9-45 The DemoEmployeeDestructor program. Program code. In the code, the words in the variable names are merged, and the code contains the following keywords: using static, class, static void, new. Line 1: using static, system, period, console, semicolon. Line 2: class, demo employee destructor. Line 3: left brace. Line 4, indented once: static void, main, left parenthesis, right parenthesis. Line 5, indented once: left brace. Line 6, indented twice: employee a worker = new employee, left parenthesis, 101, right parenthesis, semicolon. Line 7, indented twice: employee another worker = new employee, left parenthesis, 202, right parenthesis, semicolon. Line 8, indented once: right brace. Line 9: right bra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670446"/>
            <a:ext cx="5528422" cy="2450308"/>
          </a:xfrm>
          <a:prstGeom prst="rect">
            <a:avLst/>
          </a:prstGeom>
        </p:spPr>
      </p:pic>
      <p:pic>
        <p:nvPicPr>
          <p:cNvPr id="8" name="Picture 7" descr="Figure 9-46 Output of DemoEmployeeDestructor program. The output of the program displays the following text. Line 1: employee object 101 created. Line 2: employee object 202 created. Line 3: employee object 101 destroyed, exclamation mark. Line 4: employee object 202 destroyed, exclamation mark."/>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7176" y="4724400"/>
            <a:ext cx="4376315" cy="1337094"/>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2747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27075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GUI Application Objects </a:t>
            </a:r>
            <a:r>
              <a:rPr lang="en-US" sz="2000" dirty="0">
                <a:solidFill>
                  <a:srgbClr val="007FA3"/>
                </a:solidFill>
                <a:latin typeface="Arial" panose="020B0604020202020204" pitchFamily="34" charset="0"/>
                <a:cs typeface="Arial" panose="020B0604020202020204" pitchFamily="34" charset="0"/>
              </a:rPr>
              <a:t>(1 of 3)</a:t>
            </a:r>
          </a:p>
        </p:txBody>
      </p:sp>
      <p:sp>
        <p:nvSpPr>
          <p:cNvPr id="3" name="Content Placeholder 2"/>
          <p:cNvSpPr>
            <a:spLocks noGrp="1"/>
          </p:cNvSpPr>
          <p:nvPr>
            <p:ph idx="1"/>
          </p:nvPr>
        </p:nvSpPr>
        <p:spPr>
          <a:xfrm>
            <a:off x="592017" y="1538818"/>
            <a:ext cx="7713783" cy="1092607"/>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Objects you have been using in GUI applications are just like other objects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They encapsulate properties and </a:t>
            </a:r>
            <a:r>
              <a:rPr lang="en-US" sz="2200" dirty="0" smtClean="0">
                <a:solidFill>
                  <a:schemeClr val="tx1"/>
                </a:solidFill>
                <a:latin typeface="Arial" panose="020B0604020202020204" pitchFamily="34" charset="0"/>
                <a:cs typeface="Arial" panose="020B0604020202020204" pitchFamily="34" charset="0"/>
              </a:rPr>
              <a:t>methods</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0721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27075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GUI Application Objects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3)</a:t>
            </a:r>
          </a:p>
        </p:txBody>
      </p:sp>
      <p:sp>
        <p:nvSpPr>
          <p:cNvPr id="3" name="Content Placeholder 2"/>
          <p:cNvSpPr>
            <a:spLocks noGrp="1"/>
          </p:cNvSpPr>
          <p:nvPr>
            <p:ph idx="1"/>
          </p:nvPr>
        </p:nvSpPr>
        <p:spPr>
          <a:xfrm>
            <a:off x="592017" y="1538818"/>
            <a:ext cx="7866183" cy="1015663"/>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Figure 9-47 shows the code behind a new GUI application that a programmer started simply by dragging one Button onto a Form</a:t>
            </a:r>
          </a:p>
        </p:txBody>
      </p:sp>
      <p:pic>
        <p:nvPicPr>
          <p:cNvPr id="5" name="Picture 4" descr="Figure 9-47 The automatically generated statement that declares button1. The screenshot of the button demo program in Microsoft Visual Studio shows five panes: left, toolbox; top center, form 1 dot designer dot c s tab; lower center, output; top right, solution explorer; lower right, properties. Form 1 dot designer dot c s is selected in the top center tab, and in the solution explorer pane. There is a scrolling button on the right side of the form 1 dot designer dot c s pane. Line 57 in this pane reads as follows: private system dot windows dot forms dot button, button 1, semicolon. This is the statement that creates butto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2681588"/>
            <a:ext cx="4956594" cy="3535782"/>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479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27075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GUI Application Objects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3)</a:t>
            </a:r>
          </a:p>
        </p:txBody>
      </p:sp>
      <p:pic>
        <p:nvPicPr>
          <p:cNvPr id="7" name="Picture 6" descr="Figure 9-48 Some automatically generated button1 references in the IDE. The screenshot shows part of a program, with notes. Button 1 is highlighted throughout the code. Line 1: private void, initialize component, left parenthesis, right parenthesis. Line 2: left brace. Line 3, indented once: this, period, button 1 = new system, period, windows, period, forms, period, button, left parenthesis, right parenthesis, semicolon. Note: button constructor. Line 4, indented once: this, period, suspend layout, left parenthesis, right parenthesis, semicolon. Line 5, indented once: forward slash, forward slash. Line 6, indented once: forward slash, forward slash, button 1. Line 7, indented once: forward slash, forward slash. Line 8, indented once: this, period, button 1, period, location = new system, period, drawing, period, point, left parenthesis, 69, comma, 60, right parenthesis, semicolon. Note: setting location. Line 9, indented once: this, period, button 1, period, name = open quotes, button 1, close quotes, semicolon. Note: setting name. Line 10, indented once: this, period, button, period, size = new system, period, drawing, period, size, left parenthesis, 75, comma, 23, right parenthesis, semicolon. Note: setting size. Line 11, indented once: this, period, button 1, period, tab index = 0, semicolon. Line 12, indented once: this, period, button 1, period, text = open quotes, button 1, close quotes, semicolon. Note: setting text. Line 13, indented once: this, period, button 1, period, use visual style back color = true, semicolon. Line 14, indented once: forward slash, forward slash. This is followed by the rest of the co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1676400"/>
            <a:ext cx="6740184" cy="4400196"/>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1245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Chapter Summary </a:t>
            </a:r>
            <a:r>
              <a:rPr lang="en-US" sz="2000" dirty="0">
                <a:solidFill>
                  <a:srgbClr val="007FA3"/>
                </a:solidFill>
                <a:latin typeface="Arial" panose="020B0604020202020204" pitchFamily="34" charset="0"/>
                <a:cs typeface="Arial" panose="020B0604020202020204" pitchFamily="34" charset="0"/>
              </a:rPr>
              <a:t>(1 of 3)</a:t>
            </a:r>
          </a:p>
        </p:txBody>
      </p:sp>
      <p:sp>
        <p:nvSpPr>
          <p:cNvPr id="3" name="Text Placeholder 2"/>
          <p:cNvSpPr>
            <a:spLocks noGrp="1"/>
          </p:cNvSpPr>
          <p:nvPr>
            <p:ph idx="1"/>
          </p:nvPr>
        </p:nvSpPr>
        <p:spPr>
          <a:xfrm>
            <a:off x="592017" y="1538818"/>
            <a:ext cx="8018583" cy="4633382"/>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You can create classes that are only programs with a </a:t>
            </a:r>
            <a:r>
              <a:rPr lang="en-US" sz="2200" b="1" dirty="0">
                <a:solidFill>
                  <a:schemeClr val="tx1"/>
                </a:solidFill>
                <a:latin typeface="Arial" panose="020B0604020202020204" pitchFamily="34" charset="0"/>
                <a:cs typeface="Arial" panose="020B0604020202020204" pitchFamily="34" charset="0"/>
              </a:rPr>
              <a:t>Main()</a:t>
            </a:r>
            <a:r>
              <a:rPr lang="en-US" sz="2200" dirty="0">
                <a:solidFill>
                  <a:schemeClr val="tx1"/>
                </a:solidFill>
                <a:latin typeface="Arial" panose="020B0604020202020204" pitchFamily="34" charset="0"/>
                <a:cs typeface="Arial" panose="020B0604020202020204" pitchFamily="34" charset="0"/>
              </a:rPr>
              <a:t> method, and classes from which you instantiate objects</a:t>
            </a:r>
          </a:p>
          <a:p>
            <a:pPr marL="256032" indent="-256032">
              <a:lnSpc>
                <a:spcPct val="100000"/>
              </a:lnSpc>
              <a:buClr>
                <a:srgbClr val="007FA3"/>
              </a:buClr>
            </a:pPr>
            <a:r>
              <a:rPr lang="en-US" sz="2200" dirty="0">
                <a:solidFill>
                  <a:schemeClr val="tx1"/>
                </a:solidFill>
                <a:latin typeface="Arial" panose="020B0604020202020204" pitchFamily="34" charset="0"/>
                <a:cs typeface="Arial" panose="020B0604020202020204" pitchFamily="34" charset="0"/>
              </a:rPr>
              <a:t>When creating a class: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You must assign a name to it, and determine what data and methods will be part of the class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You usually declare instance variables to be </a:t>
            </a:r>
            <a:r>
              <a:rPr lang="en-US" sz="2200" b="1" dirty="0">
                <a:solidFill>
                  <a:schemeClr val="tx1"/>
                </a:solidFill>
                <a:latin typeface="Arial" panose="020B0604020202020204" pitchFamily="34" charset="0"/>
                <a:cs typeface="Arial" panose="020B0604020202020204" pitchFamily="34" charset="0"/>
              </a:rPr>
              <a:t>private</a:t>
            </a:r>
            <a:r>
              <a:rPr lang="en-US" sz="2200" dirty="0">
                <a:solidFill>
                  <a:schemeClr val="tx1"/>
                </a:solidFill>
                <a:latin typeface="Arial" panose="020B0604020202020204" pitchFamily="34" charset="0"/>
                <a:cs typeface="Arial" panose="020B0604020202020204" pitchFamily="34" charset="0"/>
              </a:rPr>
              <a:t> and instance methods to be </a:t>
            </a:r>
            <a:r>
              <a:rPr lang="en-US" sz="2200" b="1" dirty="0">
                <a:solidFill>
                  <a:schemeClr val="tx1"/>
                </a:solidFill>
                <a:latin typeface="Arial" panose="020B0604020202020204" pitchFamily="34" charset="0"/>
                <a:cs typeface="Arial" panose="020B0604020202020204" pitchFamily="34" charset="0"/>
              </a:rPr>
              <a:t>public</a:t>
            </a:r>
          </a:p>
          <a:p>
            <a:pPr marL="256032" indent="-256032">
              <a:lnSpc>
                <a:spcPct val="100000"/>
              </a:lnSpc>
              <a:buClr>
                <a:srgbClr val="007FA3"/>
              </a:buClr>
            </a:pPr>
            <a:r>
              <a:rPr lang="en-US" sz="2200" dirty="0">
                <a:solidFill>
                  <a:schemeClr val="tx1"/>
                </a:solidFill>
                <a:latin typeface="Arial" panose="020B0604020202020204" pitchFamily="34" charset="0"/>
                <a:cs typeface="Arial" panose="020B0604020202020204" pitchFamily="34" charset="0"/>
              </a:rPr>
              <a:t>When creating an object, supply a type and an identifier, and allocate computer memory for that </a:t>
            </a:r>
            <a:r>
              <a:rPr lang="en-US" sz="2200" dirty="0" smtClean="0">
                <a:solidFill>
                  <a:schemeClr val="tx1"/>
                </a:solidFill>
                <a:latin typeface="Arial" panose="020B0604020202020204" pitchFamily="34" charset="0"/>
                <a:cs typeface="Arial" panose="020B0604020202020204" pitchFamily="34" charset="0"/>
              </a:rPr>
              <a:t>object</a:t>
            </a:r>
          </a:p>
          <a:p>
            <a:pPr marL="256032" indent="-256032">
              <a:lnSpc>
                <a:spcPct val="100000"/>
              </a:lnSpc>
              <a:buClr>
                <a:srgbClr val="007FA3"/>
              </a:buClr>
            </a:pPr>
            <a:r>
              <a:rPr lang="en-US" sz="2200" dirty="0">
                <a:solidFill>
                  <a:schemeClr val="tx1"/>
                </a:solidFill>
                <a:latin typeface="Arial" panose="020B0604020202020204" pitchFamily="34" charset="0"/>
                <a:cs typeface="Arial" panose="020B0604020202020204" pitchFamily="34" charset="0"/>
              </a:rPr>
              <a:t>A property is a member of a class that provides access to a field. Properties have set accessors for setting an object’s fields and get accessors for retrieving the stored values</a:t>
            </a: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5603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Chapter Summary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3)</a:t>
            </a:r>
          </a:p>
        </p:txBody>
      </p:sp>
      <p:sp>
        <p:nvSpPr>
          <p:cNvPr id="3" name="Text Placeholder 2"/>
          <p:cNvSpPr>
            <a:spLocks noGrp="1"/>
          </p:cNvSpPr>
          <p:nvPr>
            <p:ph idx="1"/>
          </p:nvPr>
        </p:nvSpPr>
        <p:spPr>
          <a:xfrm>
            <a:off x="592017" y="1538818"/>
            <a:ext cx="8018583" cy="3624069"/>
          </a:xfrm>
        </p:spPr>
        <p:txBody>
          <a:bodyPr/>
          <a:lstStyle/>
          <a:p>
            <a:pPr marL="256032" indent="-256032">
              <a:lnSpc>
                <a:spcPct val="100000"/>
              </a:lnSpc>
              <a:spcBef>
                <a:spcPts val="1500"/>
              </a:spcBef>
              <a:buClr>
                <a:srgbClr val="007FA3"/>
              </a:buClr>
            </a:pPr>
            <a:r>
              <a:rPr lang="en-US" sz="2200" dirty="0" smtClean="0">
                <a:solidFill>
                  <a:schemeClr val="tx1"/>
                </a:solidFill>
                <a:latin typeface="Arial" panose="020B0604020202020204" pitchFamily="34" charset="0"/>
                <a:cs typeface="Arial" panose="020B0604020202020204" pitchFamily="34" charset="0"/>
              </a:rPr>
              <a:t>In </a:t>
            </a:r>
            <a:r>
              <a:rPr lang="en-US" sz="2200" dirty="0">
                <a:solidFill>
                  <a:schemeClr val="tx1"/>
                </a:solidFill>
                <a:latin typeface="Arial" panose="020B0604020202020204" pitchFamily="34" charset="0"/>
                <a:cs typeface="Arial" panose="020B0604020202020204" pitchFamily="34" charset="0"/>
              </a:rPr>
              <a:t>most classes, fields are private and methods are public</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The </a:t>
            </a:r>
            <a:r>
              <a:rPr lang="en-US" sz="2200" b="1" dirty="0">
                <a:solidFill>
                  <a:schemeClr val="tx1"/>
                </a:solidFill>
                <a:latin typeface="Arial" panose="020B0604020202020204" pitchFamily="34" charset="0"/>
                <a:cs typeface="Arial" panose="020B0604020202020204" pitchFamily="34" charset="0"/>
              </a:rPr>
              <a:t>this</a:t>
            </a:r>
            <a:r>
              <a:rPr lang="en-US" sz="2200" dirty="0">
                <a:solidFill>
                  <a:schemeClr val="tx1"/>
                </a:solidFill>
                <a:latin typeface="Arial" panose="020B0604020202020204" pitchFamily="34" charset="0"/>
                <a:cs typeface="Arial" panose="020B0604020202020204" pitchFamily="34" charset="0"/>
              </a:rPr>
              <a:t> reference is passed to every instance method and property accessor in a class</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A constructor is a method that instantiates an object. With no constructor, each class is automatically supplied with a public constructor with no parameters</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An object initializer allows you to assign values to any accessible members or properties of a class at the time of instantiation without calling a constructor with </a:t>
            </a:r>
            <a:r>
              <a:rPr lang="en-US" sz="2200" dirty="0" smtClean="0">
                <a:solidFill>
                  <a:schemeClr val="tx1"/>
                </a:solidFill>
                <a:latin typeface="Arial" panose="020B0604020202020204" pitchFamily="34" charset="0"/>
                <a:cs typeface="Arial" panose="020B0604020202020204" pitchFamily="34" charset="0"/>
              </a:rPr>
              <a:t>parameters</a:t>
            </a:r>
            <a:endParaRPr lang="en-US" sz="2200"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29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Understanding Class Concepts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a:t>
            </a:r>
            <a:r>
              <a:rPr lang="en-US" sz="2000" dirty="0" smtClean="0">
                <a:solidFill>
                  <a:srgbClr val="007FA3"/>
                </a:solidFill>
                <a:latin typeface="Arial" panose="020B0604020202020204" pitchFamily="34" charset="0"/>
                <a:cs typeface="Arial" panose="020B0604020202020204" pitchFamily="34" charset="0"/>
              </a:rPr>
              <a:t>3)</a:t>
            </a:r>
            <a:endParaRPr lang="en-US" sz="2000" dirty="0">
              <a:solidFill>
                <a:srgbClr val="007FA3"/>
              </a:solidFill>
              <a:latin typeface="Arial" panose="020B0604020202020204" pitchFamily="34" charset="0"/>
              <a:cs typeface="Arial" panose="020B0604020202020204" pitchFamily="34" charset="0"/>
            </a:endParaRPr>
          </a:p>
        </p:txBody>
      </p:sp>
      <p:sp>
        <p:nvSpPr>
          <p:cNvPr id="3" name="Text Placeholder 2"/>
          <p:cNvSpPr>
            <a:spLocks noGrp="1"/>
          </p:cNvSpPr>
          <p:nvPr>
            <p:ph idx="1"/>
          </p:nvPr>
        </p:nvSpPr>
        <p:spPr>
          <a:xfrm>
            <a:off x="592017" y="1538818"/>
            <a:ext cx="8188446" cy="4570482"/>
          </a:xfrm>
        </p:spPr>
        <p:txBody>
          <a:bodyPr/>
          <a:lstStyle/>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Instance variables</a:t>
            </a:r>
            <a:r>
              <a:rPr lang="en-US" sz="2200" dirty="0">
                <a:solidFill>
                  <a:schemeClr val="tx1"/>
                </a:solidFill>
                <a:latin typeface="Arial" panose="020B0604020202020204" pitchFamily="34" charset="0"/>
                <a:cs typeface="Arial" panose="020B0604020202020204" pitchFamily="34" charset="0"/>
              </a:rPr>
              <a:t> (also called </a:t>
            </a:r>
            <a:r>
              <a:rPr lang="en-US" sz="2200" b="1" dirty="0">
                <a:solidFill>
                  <a:schemeClr val="tx1"/>
                </a:solidFill>
                <a:latin typeface="Arial" panose="020B0604020202020204" pitchFamily="34" charset="0"/>
                <a:cs typeface="Arial" panose="020B0604020202020204" pitchFamily="34" charset="0"/>
              </a:rPr>
              <a:t>fields</a:t>
            </a:r>
            <a:r>
              <a:rPr lang="en-US" sz="2200" dirty="0">
                <a:solidFill>
                  <a:schemeClr val="tx1"/>
                </a:solidFill>
                <a:latin typeface="Arial" panose="020B0604020202020204" pitchFamily="34" charset="0"/>
                <a:cs typeface="Arial" panose="020B0604020202020204" pitchFamily="34" charset="0"/>
              </a:rPr>
              <a:t>)</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Data components of a class that differ for each object are stored in instance variables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Object </a:t>
            </a:r>
            <a:r>
              <a:rPr lang="en-US" sz="2200" dirty="0" smtClean="0">
                <a:solidFill>
                  <a:schemeClr val="tx1"/>
                </a:solidFill>
                <a:latin typeface="Arial" panose="020B0604020202020204" pitchFamily="34" charset="0"/>
                <a:cs typeface="Arial" panose="020B0604020202020204" pitchFamily="34" charset="0"/>
              </a:rPr>
              <a:t>attributes</a:t>
            </a:r>
            <a:endParaRPr lang="en-US" sz="2200"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Data components of a </a:t>
            </a:r>
            <a:r>
              <a:rPr lang="en-US" sz="2200" dirty="0" smtClean="0">
                <a:solidFill>
                  <a:schemeClr val="tx1"/>
                </a:solidFill>
                <a:latin typeface="Arial" panose="020B0604020202020204" pitchFamily="34" charset="0"/>
                <a:cs typeface="Arial" panose="020B0604020202020204" pitchFamily="34" charset="0"/>
              </a:rPr>
              <a:t>class</a:t>
            </a:r>
            <a:endParaRPr lang="en-US" sz="2200" b="1" dirty="0" smtClean="0">
              <a:solidFill>
                <a:schemeClr val="tx1"/>
              </a:solidFill>
              <a:latin typeface="Arial" panose="020B0604020202020204" pitchFamily="34" charset="0"/>
              <a:cs typeface="Arial" panose="020B0604020202020204" pitchFamily="34" charset="0"/>
            </a:endParaRPr>
          </a:p>
          <a:p>
            <a:pPr marL="256032" indent="-256032">
              <a:lnSpc>
                <a:spcPct val="100000"/>
              </a:lnSpc>
              <a:spcBef>
                <a:spcPts val="1500"/>
              </a:spcBef>
              <a:buClr>
                <a:srgbClr val="007FA3"/>
              </a:buClr>
            </a:pPr>
            <a:r>
              <a:rPr lang="en-US" sz="2200" b="1" dirty="0" smtClean="0">
                <a:solidFill>
                  <a:schemeClr val="tx1"/>
                </a:solidFill>
                <a:latin typeface="Arial" panose="020B0604020202020204" pitchFamily="34" charset="0"/>
                <a:cs typeface="Arial" panose="020B0604020202020204" pitchFamily="34" charset="0"/>
              </a:rPr>
              <a:t>Instance </a:t>
            </a:r>
            <a:r>
              <a:rPr lang="en-US" sz="2200" b="1" dirty="0">
                <a:solidFill>
                  <a:schemeClr val="tx1"/>
                </a:solidFill>
                <a:latin typeface="Arial" panose="020B0604020202020204" pitchFamily="34" charset="0"/>
                <a:cs typeface="Arial" panose="020B0604020202020204" pitchFamily="34" charset="0"/>
              </a:rPr>
              <a:t>methods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Methods associated with objects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Every instance of the class has the same methods</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Class client </a:t>
            </a:r>
            <a:r>
              <a:rPr lang="en-US" sz="2200" dirty="0">
                <a:solidFill>
                  <a:schemeClr val="tx1"/>
                </a:solidFill>
                <a:latin typeface="Arial" panose="020B0604020202020204" pitchFamily="34" charset="0"/>
                <a:cs typeface="Arial" panose="020B0604020202020204" pitchFamily="34" charset="0"/>
              </a:rPr>
              <a:t>or </a:t>
            </a:r>
            <a:r>
              <a:rPr lang="en-US" sz="2200" b="1" dirty="0">
                <a:solidFill>
                  <a:schemeClr val="tx1"/>
                </a:solidFill>
                <a:latin typeface="Arial" panose="020B0604020202020204" pitchFamily="34" charset="0"/>
                <a:cs typeface="Arial" panose="020B0604020202020204" pitchFamily="34" charset="0"/>
              </a:rPr>
              <a:t>class user</a:t>
            </a:r>
            <a:endParaRPr lang="en-US" sz="2200"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 program or class that instantiates objects of another prewritten class</a:t>
            </a: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7034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802"/>
            <a:ext cx="7874000" cy="553998"/>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Chapter Summary </a:t>
            </a:r>
            <a:r>
              <a:rPr lang="en-US" sz="2000" dirty="0" smtClean="0">
                <a:solidFill>
                  <a:srgbClr val="007FA3"/>
                </a:solidFill>
                <a:latin typeface="Arial" panose="020B0604020202020204" pitchFamily="34" charset="0"/>
                <a:cs typeface="Arial" panose="020B0604020202020204" pitchFamily="34" charset="0"/>
              </a:rPr>
              <a:t>(3 </a:t>
            </a:r>
            <a:r>
              <a:rPr lang="en-US" sz="2000" dirty="0">
                <a:solidFill>
                  <a:srgbClr val="007FA3"/>
                </a:solidFill>
                <a:latin typeface="Arial" panose="020B0604020202020204" pitchFamily="34" charset="0"/>
                <a:cs typeface="Arial" panose="020B0604020202020204" pitchFamily="34" charset="0"/>
              </a:rPr>
              <a:t>of 3)</a:t>
            </a:r>
          </a:p>
        </p:txBody>
      </p:sp>
      <p:sp>
        <p:nvSpPr>
          <p:cNvPr id="3" name="Text Placeholder 2"/>
          <p:cNvSpPr>
            <a:spLocks noGrp="1"/>
          </p:cNvSpPr>
          <p:nvPr>
            <p:ph idx="1"/>
          </p:nvPr>
        </p:nvSpPr>
        <p:spPr>
          <a:xfrm>
            <a:off x="592017" y="1538818"/>
            <a:ext cx="7942383" cy="3624069"/>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You can overload an operator by writing a method whose identifier is operator, followed by the operator being overloaded—for example, operator+() or operator*()</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You can declare arrays that hold elements of any type, including objects</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A destructor contains the actions you require when an instance of a class is destroyed</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GUI objects such as Forms, Buttons, and Labels are typical C# objects that encapsulate properties and methods</a:t>
            </a: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3557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87400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a Class from Which Objects Can Be Instantiated </a:t>
            </a:r>
            <a:r>
              <a:rPr lang="en-US" sz="2000" dirty="0">
                <a:solidFill>
                  <a:srgbClr val="007FA3"/>
                </a:solidFill>
                <a:latin typeface="Arial" panose="020B0604020202020204" pitchFamily="34" charset="0"/>
                <a:cs typeface="Arial" panose="020B0604020202020204" pitchFamily="34" charset="0"/>
              </a:rPr>
              <a:t>(1 of 2)</a:t>
            </a:r>
          </a:p>
        </p:txBody>
      </p:sp>
      <p:sp>
        <p:nvSpPr>
          <p:cNvPr id="3" name="Content Placeholder 2"/>
          <p:cNvSpPr>
            <a:spLocks noGrp="1"/>
          </p:cNvSpPr>
          <p:nvPr>
            <p:ph idx="1"/>
          </p:nvPr>
        </p:nvSpPr>
        <p:spPr>
          <a:xfrm>
            <a:off x="592017" y="1538818"/>
            <a:ext cx="7866183" cy="3777957"/>
          </a:xfrm>
        </p:spPr>
        <p:txBody>
          <a:bodyPr/>
          <a:lstStyle/>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Class header </a:t>
            </a:r>
            <a:r>
              <a:rPr lang="en-US" sz="2200" dirty="0">
                <a:solidFill>
                  <a:schemeClr val="tx1"/>
                </a:solidFill>
                <a:latin typeface="Arial" panose="020B0604020202020204" pitchFamily="34" charset="0"/>
                <a:cs typeface="Arial" panose="020B0604020202020204" pitchFamily="34" charset="0"/>
              </a:rPr>
              <a:t>or </a:t>
            </a:r>
            <a:r>
              <a:rPr lang="en-US" sz="2200" b="1" dirty="0">
                <a:solidFill>
                  <a:schemeClr val="tx1"/>
                </a:solidFill>
                <a:latin typeface="Arial" panose="020B0604020202020204" pitchFamily="34" charset="0"/>
                <a:cs typeface="Arial" panose="020B0604020202020204" pitchFamily="34" charset="0"/>
              </a:rPr>
              <a:t>class definition</a:t>
            </a:r>
            <a:r>
              <a:rPr lang="en-US" sz="2200" dirty="0">
                <a:solidFill>
                  <a:schemeClr val="tx1"/>
                </a:solidFill>
                <a:latin typeface="Arial" panose="020B0604020202020204" pitchFamily="34" charset="0"/>
                <a:cs typeface="Arial" panose="020B0604020202020204" pitchFamily="34" charset="0"/>
              </a:rPr>
              <a:t> parts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An optional access </a:t>
            </a:r>
            <a:r>
              <a:rPr lang="en-US" sz="2200" dirty="0" smtClean="0">
                <a:solidFill>
                  <a:schemeClr val="tx1"/>
                </a:solidFill>
                <a:latin typeface="Arial" panose="020B0604020202020204" pitchFamily="34" charset="0"/>
                <a:cs typeface="Arial" panose="020B0604020202020204" pitchFamily="34" charset="0"/>
              </a:rPr>
              <a:t>modifier</a:t>
            </a:r>
            <a:endParaRPr lang="en-US" sz="2200"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The keyword </a:t>
            </a:r>
            <a:r>
              <a:rPr lang="en-US" sz="2200" b="1" dirty="0">
                <a:solidFill>
                  <a:schemeClr val="tx1"/>
                </a:solidFill>
                <a:latin typeface="Arial" panose="020B0604020202020204" pitchFamily="34" charset="0"/>
                <a:cs typeface="Arial" panose="020B0604020202020204" pitchFamily="34" charset="0"/>
              </a:rPr>
              <a:t>class</a:t>
            </a:r>
          </a:p>
          <a:p>
            <a:pPr marL="740664" lvl="1" indent="-283464">
              <a:lnSpc>
                <a:spcPct val="100000"/>
              </a:lnSpc>
              <a:buClr>
                <a:srgbClr val="007FA3"/>
              </a:buCl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Any legal identifier for the name of your class</a:t>
            </a:r>
          </a:p>
          <a:p>
            <a:pPr marL="256032" indent="-256032">
              <a:lnSpc>
                <a:spcPct val="100000"/>
              </a:lnSpc>
              <a:spcBef>
                <a:spcPts val="1500"/>
              </a:spcBef>
              <a:buClr>
                <a:srgbClr val="007FA3"/>
              </a:buClr>
            </a:pPr>
            <a:r>
              <a:rPr lang="en-US" sz="2200" b="1" dirty="0">
                <a:solidFill>
                  <a:schemeClr val="tx1"/>
                </a:solidFill>
                <a:latin typeface="Arial" panose="020B0604020202020204" pitchFamily="34" charset="0"/>
                <a:cs typeface="Arial" panose="020B0604020202020204" pitchFamily="34" charset="0"/>
              </a:rPr>
              <a:t>Class access modifiers</a:t>
            </a:r>
            <a:endParaRPr lang="en-US" sz="2200" dirty="0">
              <a:solidFill>
                <a:schemeClr val="tx1"/>
              </a:solidFill>
              <a:latin typeface="Arial" panose="020B0604020202020204" pitchFamily="34" charset="0"/>
              <a:cs typeface="Arial" panose="020B0604020202020204" pitchFamily="34" charset="0"/>
            </a:endParaRPr>
          </a:p>
          <a:p>
            <a:pPr marL="740664" lvl="1" indent="-283464">
              <a:lnSpc>
                <a:spcPct val="100000"/>
              </a:lnSpc>
              <a:buClr>
                <a:srgbClr val="007FA3"/>
              </a:buClr>
              <a:buFont typeface="Arial" panose="020B0604020202020204" pitchFamily="34" charset="0"/>
              <a:buChar char="‒"/>
            </a:pPr>
            <a:r>
              <a:rPr lang="en-US" sz="2200" b="1" dirty="0" smtClean="0">
                <a:solidFill>
                  <a:schemeClr val="tx1"/>
                </a:solidFill>
                <a:latin typeface="Arial" panose="020B0604020202020204" pitchFamily="34" charset="0"/>
                <a:cs typeface="Arial" panose="020B0604020202020204" pitchFamily="34" charset="0"/>
              </a:rPr>
              <a:t>public</a:t>
            </a:r>
          </a:p>
          <a:p>
            <a:pPr marL="740664" lvl="1" indent="-283464">
              <a:lnSpc>
                <a:spcPct val="100000"/>
              </a:lnSpc>
              <a:buClr>
                <a:srgbClr val="007FA3"/>
              </a:buClr>
              <a:buFont typeface="Arial" panose="020B0604020202020204" pitchFamily="34" charset="0"/>
              <a:buChar char="‒"/>
            </a:pPr>
            <a:r>
              <a:rPr lang="en-US" sz="2200" b="1" dirty="0" smtClean="0">
                <a:solidFill>
                  <a:schemeClr val="tx1"/>
                </a:solidFill>
                <a:latin typeface="Arial" panose="020B0604020202020204" pitchFamily="34" charset="0"/>
                <a:cs typeface="Arial" panose="020B0604020202020204" pitchFamily="34" charset="0"/>
              </a:rPr>
              <a:t>protected</a:t>
            </a:r>
          </a:p>
          <a:p>
            <a:pPr marL="740664" lvl="1" indent="-283464">
              <a:lnSpc>
                <a:spcPct val="100000"/>
              </a:lnSpc>
              <a:buClr>
                <a:srgbClr val="007FA3"/>
              </a:buClr>
              <a:buFont typeface="Arial" panose="020B0604020202020204" pitchFamily="34" charset="0"/>
              <a:buChar char="‒"/>
            </a:pPr>
            <a:r>
              <a:rPr lang="en-US" sz="2200" b="1" dirty="0" smtClean="0">
                <a:solidFill>
                  <a:schemeClr val="tx1"/>
                </a:solidFill>
                <a:latin typeface="Arial" panose="020B0604020202020204" pitchFamily="34" charset="0"/>
                <a:cs typeface="Arial" panose="020B0604020202020204" pitchFamily="34" charset="0"/>
              </a:rPr>
              <a:t>internal</a:t>
            </a:r>
          </a:p>
          <a:p>
            <a:pPr marL="740664" lvl="1" indent="-283464">
              <a:lnSpc>
                <a:spcPct val="100000"/>
              </a:lnSpc>
              <a:buClr>
                <a:srgbClr val="007FA3"/>
              </a:buClr>
              <a:buFont typeface="Arial" panose="020B0604020202020204" pitchFamily="34" charset="0"/>
              <a:buChar char="‒"/>
            </a:pPr>
            <a:r>
              <a:rPr lang="en-US" sz="2200" b="1" dirty="0" smtClean="0">
                <a:solidFill>
                  <a:schemeClr val="tx1"/>
                </a:solidFill>
                <a:latin typeface="Arial" panose="020B0604020202020204" pitchFamily="34" charset="0"/>
                <a:cs typeface="Arial" panose="020B0604020202020204" pitchFamily="34" charset="0"/>
              </a:rPr>
              <a:t>private</a:t>
            </a:r>
            <a:endParaRPr lang="en-US" sz="2200" b="1" dirty="0">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974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87400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a Class from Which Objects Can Be Instantiated </a:t>
            </a:r>
            <a:r>
              <a:rPr lang="en-US" sz="2000" dirty="0" smtClean="0">
                <a:solidFill>
                  <a:srgbClr val="007FA3"/>
                </a:solidFill>
                <a:latin typeface="Arial" panose="020B0604020202020204" pitchFamily="34" charset="0"/>
                <a:cs typeface="Arial" panose="020B0604020202020204" pitchFamily="34" charset="0"/>
              </a:rPr>
              <a:t>(2 </a:t>
            </a:r>
            <a:r>
              <a:rPr lang="en-US" sz="2000" dirty="0">
                <a:solidFill>
                  <a:srgbClr val="007FA3"/>
                </a:solidFill>
                <a:latin typeface="Arial" panose="020B0604020202020204" pitchFamily="34" charset="0"/>
                <a:cs typeface="Arial" panose="020B0604020202020204" pitchFamily="34" charset="0"/>
              </a:rPr>
              <a:t>of 2)</a:t>
            </a:r>
          </a:p>
        </p:txBody>
      </p:sp>
      <p:pic>
        <p:nvPicPr>
          <p:cNvPr id="7" name="Picture 6" descr="Figure 9-1 Employee class shell. Program code. In the code, the words in the variable names are merged, and the code contains keyword, class. Line 1: class, employee. Line 2: left brace. Line 3, indented once: forward slash, forward slash, instance variables and methods go here. Line 4: lef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236" y="2514600"/>
            <a:ext cx="7063682" cy="1972798"/>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54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204"/>
            <a:ext cx="7874000" cy="1107996"/>
          </a:xfrm>
        </p:spPr>
        <p:txBody>
          <a:bodyPr anchor="b"/>
          <a:lstStyle/>
          <a:p>
            <a:pPr>
              <a:lnSpc>
                <a:spcPct val="100000"/>
              </a:lnSpc>
            </a:pPr>
            <a:r>
              <a:rPr lang="en-US" sz="3600" b="1" dirty="0">
                <a:solidFill>
                  <a:srgbClr val="007FA3"/>
                </a:solidFill>
                <a:latin typeface="Arial" panose="020B0604020202020204" pitchFamily="34" charset="0"/>
                <a:cs typeface="Arial" panose="020B0604020202020204" pitchFamily="34" charset="0"/>
              </a:rPr>
              <a:t>Creating Instance Variables and Methods </a:t>
            </a:r>
            <a:r>
              <a:rPr lang="en-US" sz="2000" dirty="0">
                <a:solidFill>
                  <a:srgbClr val="007FA3"/>
                </a:solidFill>
                <a:latin typeface="Arial" panose="020B0604020202020204" pitchFamily="34" charset="0"/>
                <a:cs typeface="Arial" panose="020B0604020202020204" pitchFamily="34" charset="0"/>
              </a:rPr>
              <a:t>(1 of 3)</a:t>
            </a:r>
          </a:p>
        </p:txBody>
      </p:sp>
      <p:sp>
        <p:nvSpPr>
          <p:cNvPr id="3" name="Content Placeholder 2"/>
          <p:cNvSpPr>
            <a:spLocks noGrp="1"/>
          </p:cNvSpPr>
          <p:nvPr>
            <p:ph idx="1"/>
          </p:nvPr>
        </p:nvSpPr>
        <p:spPr>
          <a:xfrm>
            <a:off x="592017" y="1538818"/>
            <a:ext cx="7866183" cy="2831544"/>
          </a:xfrm>
        </p:spPr>
        <p:txBody>
          <a:bodyPr/>
          <a:lstStyle/>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When creating a class, define both its attributes and its methods</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Field access modifiers</a:t>
            </a:r>
          </a:p>
          <a:p>
            <a:pPr marL="740664" lvl="1" indent="-283464">
              <a:lnSpc>
                <a:spcPct val="100000"/>
              </a:lnSpc>
              <a:buClr>
                <a:srgbClr val="007FA3"/>
              </a:buClr>
              <a:buFont typeface="Arial" panose="020B0604020202020204" pitchFamily="34" charset="0"/>
              <a:buChar char="‒"/>
            </a:pPr>
            <a:r>
              <a:rPr lang="en-US" sz="2200" b="1" dirty="0">
                <a:solidFill>
                  <a:schemeClr val="tx1"/>
                </a:solidFill>
                <a:latin typeface="Arial" panose="020B0604020202020204" pitchFamily="34" charset="0"/>
                <a:cs typeface="Arial" panose="020B0604020202020204" pitchFamily="34" charset="0"/>
              </a:rPr>
              <a:t>new, public, protected, internal, private, static, </a:t>
            </a:r>
            <a:r>
              <a:rPr lang="en-US" sz="2200" b="1" dirty="0" smtClean="0">
                <a:solidFill>
                  <a:schemeClr val="tx1"/>
                </a:solidFill>
                <a:latin typeface="Arial" panose="020B0604020202020204" pitchFamily="34" charset="0"/>
                <a:cs typeface="Arial" panose="020B0604020202020204" pitchFamily="34" charset="0"/>
              </a:rPr>
              <a:t>readonly,</a:t>
            </a:r>
            <a:r>
              <a:rPr lang="en-US" sz="2200" dirty="0" smtClean="0">
                <a:solidFill>
                  <a:schemeClr val="tx1"/>
                </a:solidFill>
                <a:latin typeface="Arial" panose="020B0604020202020204" pitchFamily="34" charset="0"/>
                <a:cs typeface="Arial" panose="020B0604020202020204" pitchFamily="34" charset="0"/>
              </a:rPr>
              <a:t> </a:t>
            </a:r>
            <a:r>
              <a:rPr lang="en-US" sz="2200" dirty="0">
                <a:solidFill>
                  <a:schemeClr val="tx1"/>
                </a:solidFill>
                <a:latin typeface="Arial" panose="020B0604020202020204" pitchFamily="34" charset="0"/>
                <a:cs typeface="Arial" panose="020B0604020202020204" pitchFamily="34" charset="0"/>
              </a:rPr>
              <a:t>and </a:t>
            </a:r>
            <a:r>
              <a:rPr lang="en-US" sz="2200" b="1" dirty="0">
                <a:solidFill>
                  <a:schemeClr val="tx1"/>
                </a:solidFill>
                <a:latin typeface="Arial" panose="020B0604020202020204" pitchFamily="34" charset="0"/>
                <a:cs typeface="Arial" panose="020B0604020202020204" pitchFamily="34" charset="0"/>
              </a:rPr>
              <a:t>volatile</a:t>
            </a:r>
          </a:p>
          <a:p>
            <a:pPr marL="256032" indent="-256032">
              <a:lnSpc>
                <a:spcPct val="100000"/>
              </a:lnSpc>
              <a:spcBef>
                <a:spcPts val="1500"/>
              </a:spcBef>
              <a:buClr>
                <a:srgbClr val="007FA3"/>
              </a:buClr>
            </a:pPr>
            <a:r>
              <a:rPr lang="en-US" sz="2200" dirty="0">
                <a:solidFill>
                  <a:schemeClr val="tx1"/>
                </a:solidFill>
                <a:latin typeface="Arial" panose="020B0604020202020204" pitchFamily="34" charset="0"/>
                <a:cs typeface="Arial" panose="020B0604020202020204" pitchFamily="34" charset="0"/>
              </a:rPr>
              <a:t>Figure 9-2 shows an Employee class that contains the </a:t>
            </a:r>
            <a:r>
              <a:rPr lang="en-US" sz="2200" b="1" dirty="0">
                <a:solidFill>
                  <a:schemeClr val="tx1"/>
                </a:solidFill>
                <a:latin typeface="Arial" panose="020B0604020202020204" pitchFamily="34" charset="0"/>
                <a:cs typeface="Arial" panose="020B0604020202020204" pitchFamily="34" charset="0"/>
              </a:rPr>
              <a:t>private idNumber</a:t>
            </a:r>
            <a:r>
              <a:rPr lang="en-US" sz="2200" dirty="0">
                <a:solidFill>
                  <a:schemeClr val="tx1"/>
                </a:solidFill>
                <a:latin typeface="Arial" panose="020B0604020202020204" pitchFamily="34" charset="0"/>
                <a:cs typeface="Arial" panose="020B0604020202020204" pitchFamily="34" charset="0"/>
              </a:rPr>
              <a:t> field</a:t>
            </a:r>
          </a:p>
        </p:txBody>
      </p:sp>
      <p:pic>
        <p:nvPicPr>
          <p:cNvPr id="5" name="Picture 4" descr="Figure 9-2 Employee class containing idNumber field. Program code. In the code, the words in the variable names are merged, and the code contains the following keywords: class, private i n t. Line 1: class, employee. Line 2: left brace. Line 3, indented once: private i n t, i d number, semicolon. Line 4: right bra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4564301"/>
            <a:ext cx="5083415" cy="1586238"/>
          </a:xfrm>
          <a:prstGeom prst="rect">
            <a:avLst/>
          </a:prstGeom>
        </p:spPr>
      </p:pic>
      <p:sp>
        <p:nvSpPr>
          <p:cNvPr id="6" name="Text Placeholder 5"/>
          <p:cNvSpPr>
            <a:spLocks noGrp="1"/>
          </p:cNvSpPr>
          <p:nvPr>
            <p:ph type="body" sz="quarter" idx="10"/>
          </p:nvPr>
        </p:nvSpPr>
        <p:spPr/>
        <p:txBody>
          <a:bodyPr/>
          <a:lstStyle/>
          <a:p>
            <a:pPr marL="0" indent="0" algn="ctr">
              <a:buNone/>
            </a:pPr>
            <a:r>
              <a:rPr lang="en-US" sz="800" dirty="0">
                <a:solidFill>
                  <a:schemeClr val="tx1"/>
                </a:solidFill>
                <a:latin typeface="Arial" panose="020B0604020202020204" pitchFamily="34" charset="0"/>
                <a:cs typeface="Arial" panose="020B0604020202020204" pitchFamily="34" charset="0"/>
              </a:rPr>
              <a:t>© 2018 Cengage. May not be copied, scanned, or duplicated, in whole or in part, except for use as permitted in a license distributed with a certain product or service or otherwise on a password-protected website for classroom use</a:t>
            </a:r>
            <a:r>
              <a:rPr lang="en-US" sz="800" dirty="0" smtClean="0">
                <a:solidFill>
                  <a:schemeClr val="tx1"/>
                </a:solidFill>
                <a:latin typeface="Arial" panose="020B0604020202020204" pitchFamily="34" charset="0"/>
                <a:cs typeface="Arial" panose="020B0604020202020204" pitchFamily="34" charset="0"/>
              </a:rPr>
              <a:t>.</a:t>
            </a:r>
            <a:endParaRPr lang="en-US"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241690"/>
      </p:ext>
    </p:extLst>
  </p:cSld>
  <p:clrMapOvr>
    <a:masterClrMapping/>
  </p:clrMapOvr>
</p:sld>
</file>

<file path=ppt/theme/theme1.xml><?xml version="1.0" encoding="utf-8"?>
<a:theme xmlns:a="http://schemas.openxmlformats.org/drawingml/2006/main" name="Office Theme">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18864</TotalTime>
  <Words>5081</Words>
  <Application>Microsoft Office PowerPoint</Application>
  <PresentationFormat>On-screen Show (4:3)</PresentationFormat>
  <Paragraphs>347</Paragraphs>
  <Slides>60</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Verdana</vt:lpstr>
      <vt:lpstr>Wingdings</vt:lpstr>
      <vt:lpstr>Office Theme</vt:lpstr>
      <vt:lpstr>Microsoft Visual C#: An Introduction to Object-Oriented Programming</vt:lpstr>
      <vt:lpstr>Objectives (1 of 2)</vt:lpstr>
      <vt:lpstr>Objectives (2 of 2)</vt:lpstr>
      <vt:lpstr>Understanding Class Concepts (1 of 3)</vt:lpstr>
      <vt:lpstr>Understanding Class Concepts (2 of 3)</vt:lpstr>
      <vt:lpstr>Understanding Class Concepts (3 of 3)</vt:lpstr>
      <vt:lpstr>Creating a Class from Which Objects Can Be Instantiated (1 of 2)</vt:lpstr>
      <vt:lpstr>Creating a Class from Which Objects Can Be Instantiated (2 of 2)</vt:lpstr>
      <vt:lpstr>Creating Instance Variables and Methods (1 of 3)</vt:lpstr>
      <vt:lpstr>Creating Instance Variables and Methods (2 of 3)</vt:lpstr>
      <vt:lpstr>Creating Instance Variables and Methods (3 of 3)</vt:lpstr>
      <vt:lpstr>Creating Objects (1 of 3)</vt:lpstr>
      <vt:lpstr>Creating Objects (2 of 3)</vt:lpstr>
      <vt:lpstr>Creating Objects (3 of 3)</vt:lpstr>
      <vt:lpstr>Passing Objects to Methods</vt:lpstr>
      <vt:lpstr>Creating Properties (1 of 4)</vt:lpstr>
      <vt:lpstr>Creating Properties (2 of 4)</vt:lpstr>
      <vt:lpstr>Creating Properties (3 of 4)</vt:lpstr>
      <vt:lpstr>Creating Properties (4 of 4)</vt:lpstr>
      <vt:lpstr>Using Auto-Implemented Properties (1 of 2)</vt:lpstr>
      <vt:lpstr>Using Auto-Implemented Properties (2 of 2)</vt:lpstr>
      <vt:lpstr>More About public and private Access Modifiers (1 of 3)</vt:lpstr>
      <vt:lpstr>More About public and private Access Modifiers (2 of 3)</vt:lpstr>
      <vt:lpstr>More About public and private Access Modifiers (3 of 3)</vt:lpstr>
      <vt:lpstr>Understanding the this Reference (1 of 5)</vt:lpstr>
      <vt:lpstr>Understanding the this Reference (2 of 5)</vt:lpstr>
      <vt:lpstr>Understanding the this Reference (3 of 5)</vt:lpstr>
      <vt:lpstr>Understanding the this Reference (4 of 5)</vt:lpstr>
      <vt:lpstr>Understanding the this Reference (5 of 5)</vt:lpstr>
      <vt:lpstr>Understanding Constructors</vt:lpstr>
      <vt:lpstr>Passing Parameters to Constructors</vt:lpstr>
      <vt:lpstr>Overloading Constructors (1 of 3)</vt:lpstr>
      <vt:lpstr>Overloading Constructors (2 of 3)</vt:lpstr>
      <vt:lpstr>Overloading Constructors (3 of 3)</vt:lpstr>
      <vt:lpstr>Using Constructor Initializers</vt:lpstr>
      <vt:lpstr>Using the readonly Modifier in a Constructor (1 of 2)</vt:lpstr>
      <vt:lpstr>Using the readonly Modifier in a Constructor (2 of 2)</vt:lpstr>
      <vt:lpstr>Using Object Initializers (1 of 4)</vt:lpstr>
      <vt:lpstr>Using Object Initializers (2 of 4)</vt:lpstr>
      <vt:lpstr>Using Object Initializers (3 of 4)</vt:lpstr>
      <vt:lpstr>Using Object Initializers (4 of 4)</vt:lpstr>
      <vt:lpstr>Overloading Operators (1 of 5)</vt:lpstr>
      <vt:lpstr>Overloading Operators (2 of 5)</vt:lpstr>
      <vt:lpstr>Overloading Operators (3 of 5)</vt:lpstr>
      <vt:lpstr>Overloading Operators (4 of 5)</vt:lpstr>
      <vt:lpstr>Overloading Operators (5 of 5)</vt:lpstr>
      <vt:lpstr>Declaring an Array of Objects</vt:lpstr>
      <vt:lpstr>Using the Sort() and BinarySearch() Methods with Arrays of Objects (1 of 5)</vt:lpstr>
      <vt:lpstr>Using the Sort() and BinarySearch() Methods with Arrays of Objects (2 of 5)</vt:lpstr>
      <vt:lpstr>Using the Sort() and BinarySearch() Methods with Arrays of Objects (3 of 5)</vt:lpstr>
      <vt:lpstr>Using the Sort() and BinarySearch() Methods with Arrays of Objects (4 of 5)</vt:lpstr>
      <vt:lpstr>Using the Sort() and BinarySearch() Methods with Arrays of Objects (5 of 5)</vt:lpstr>
      <vt:lpstr>Understanding Destructors (1 of 2)</vt:lpstr>
      <vt:lpstr>Understanding Destructors (2 of 2)</vt:lpstr>
      <vt:lpstr>Understanding GUI Application Objects (1 of 3)</vt:lpstr>
      <vt:lpstr>Understanding GUI Application Objects (2 of 3)</vt:lpstr>
      <vt:lpstr>Understanding GUI Application Objects (3 of 3)</vt:lpstr>
      <vt:lpstr>Chapter Summary (1 of 3)</vt:lpstr>
      <vt:lpstr>Chapter Summary (2 of 3)</vt:lpstr>
      <vt:lpstr>Chapter Summary (3 of 3)</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Visual C#: An Introduction to Object-Oriented Programming, Seventh Edition</dc:title>
  <dc:subject>Computer Engineering</dc:subject>
  <dc:creator>Farrell</dc:creator>
  <cp:lastModifiedBy>P, Steepan</cp:lastModifiedBy>
  <cp:revision>906</cp:revision>
  <cp:lastPrinted>2010-11-12T17:54:40Z</cp:lastPrinted>
  <dcterms:created xsi:type="dcterms:W3CDTF">2007-02-15T20:50:52Z</dcterms:created>
  <dcterms:modified xsi:type="dcterms:W3CDTF">2017-06-29T10:32:33Z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732539425</vt:i4>
  </property>
  <property fmtid="{D5CDD505-2E9C-101B-9397-08002B2CF9AE}" pid="3" name="_NewReviewCycle">
    <vt:lpwstr/>
  </property>
  <property fmtid="{D5CDD505-2E9C-101B-9397-08002B2CF9AE}" pid="4" name="_EmailSubject">
    <vt:lpwstr>Cengage Branding/Accessibility </vt:lpwstr>
  </property>
  <property fmtid="{D5CDD505-2E9C-101B-9397-08002B2CF9AE}" pid="5" name="_AuthorEmail">
    <vt:lpwstr>maria.garguilo@cengage.com</vt:lpwstr>
  </property>
  <property fmtid="{D5CDD505-2E9C-101B-9397-08002B2CF9AE}" pid="6" name="_AuthorEmailDisplayName">
    <vt:lpwstr>Garguilo, Maria</vt:lpwstr>
  </property>
  <property fmtid="{D5CDD505-2E9C-101B-9397-08002B2CF9AE}" pid="7" name="_PreviousAdHocReviewCycleID">
    <vt:i4>1933890983</vt:i4>
  </property>
</Properties>
</file>